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79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_rels/notesSlide7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7.xml.rels" ContentType="application/vnd.openxmlformats-package.relationship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20.png" ContentType="image/png"/>
  <Override PartName="/ppt/media/image57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68.png" ContentType="image/png"/>
  <Override PartName="/ppt/media/image31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58.png" ContentType="image/png"/>
  <Override PartName="/ppt/media/image21.png" ContentType="image/png"/>
  <Override PartName="/ppt/media/image60.png" ContentType="image/png"/>
  <Override PartName="/ppt/media/image23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83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81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0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move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edit </a:t>
            </a:r>
            <a:r>
              <a:rPr b="0" lang="en-US" sz="2000" spc="-1" strike="noStrike">
                <a:latin typeface="Arial"/>
              </a:rPr>
              <a:t>the </a:t>
            </a:r>
            <a:r>
              <a:rPr b="0" lang="en-US" sz="2000" spc="-1" strike="noStrike">
                <a:latin typeface="Arial"/>
              </a:rPr>
              <a:t>not</a:t>
            </a:r>
            <a:r>
              <a:rPr b="0" lang="en-US" sz="2000" spc="-1" strike="noStrike">
                <a:latin typeface="Arial"/>
              </a:rPr>
              <a:t>es </a:t>
            </a:r>
            <a:r>
              <a:rPr b="0" lang="en-US" sz="2000" spc="-1" strike="noStrike">
                <a:latin typeface="Arial"/>
              </a:rPr>
              <a:t>for</a:t>
            </a:r>
            <a:r>
              <a:rPr b="0" lang="en-US" sz="2000" spc="-1" strike="noStrike">
                <a:latin typeface="Arial"/>
              </a:rPr>
              <a:t>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FB80613-491C-4E6F-9E4A-3D8D8B2EC0F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AFAD1A-E83E-4B34-B64C-17217EFCE0F8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A68B1C-5D28-45F1-89E2-B1C4E67EBC38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C15DC8-539E-487B-A908-68C75E07CC71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968182-E08A-4E52-9349-B7C30AFFD62E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F01CEF-49D6-46BD-BA20-41F6A88ED292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</a:t>
            </a:r>
            <a:r>
              <a:rPr b="0" lang="de-DE" sz="2000" spc="-1" strike="noStrike">
                <a:latin typeface="Arial"/>
              </a:rPr>
              <a:t>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3F413E-DD75-464D-85DD-ECBF0C63A0EE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030C00-43F3-4626-8E15-D984171DD9F5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87860C-5935-457A-99EF-C5D9CBAA364B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B2867B-4843-4125-80B8-10FD76B6BE15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798937-418A-465C-BEB2-AC6A6A332945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384651-1EB4-400D-A136-1CB1F751B800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F85738-7A2B-4FCF-B873-EBEFE4417BFB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7DA0E5-EE50-4009-864C-4BB56C65ED28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253D918-9786-4132-97F2-3323BF16BA07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F057D7-C454-49E9-92FB-6D30DE94F211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2BCA26-2C0B-4E05-A31D-D06447F1F178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DD0CAF-68CF-4157-8ED9-BB6DF245F98C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FDE2AD6-7D0A-4BDA-BEEA-AE797E60A6EE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582ED5-3359-43B1-82C3-155A1906537D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FF1FA87-9A64-48F7-82D0-237EA396B5F4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418C4D-03B4-43A1-99BC-0FA1276D279C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3E7872A-80B7-46FA-973A-5B85D32924B0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010B65-6346-43D9-8016-3DBF85502BB8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E460F5-D6E6-4E2D-B2CA-1838F33DFF7C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7852BF-3C93-4745-9B93-6DDBB9A79E4F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</a:t>
            </a:r>
            <a:r>
              <a:rPr b="0" lang="de-DE" sz="2000" spc="-1" strike="noStrike">
                <a:latin typeface="Arial"/>
              </a:rPr>
              <a:t>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3963A0-998C-4474-A640-61D7F04D0417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F56CB6-0172-4E4F-8673-0F05CE5E7AD0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31D6A9-9650-41B1-B043-0A2BF4231D43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2ADA3A-4DF8-45B0-8384-17C767BD583E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63BC16-98A3-420E-B503-D4A34E2559DF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B4A6FC-80F0-4898-9DDD-17160901619C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55DB96-87BC-442B-BE3C-BBF67C65D2AF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28D3AC-CC6E-45E1-B52B-6E14E88E82BB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193405-1863-4A91-ABD8-E4A90C4895AB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CC681A-EEB4-4171-BE07-0EDCA855F745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3FA08D6-8637-4251-9B1D-9D31F78BA68F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BA8561-DA61-4298-8177-09E748E1F8AD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22F1C77-A082-41F2-A0CC-7EC45AE1D112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FC21EC-D716-45F0-BDA1-D2708CD15BDF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4F7288-871A-4390-9665-D473BC07A769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71CA36-6497-48C3-839C-871A18867EA8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B2E4C0-B980-440F-83F6-DC5D32F2DFC5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2AC437-C149-44A6-91FB-25B6F9D56629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53DDED-17BD-4F8B-BDC7-112F2640AC40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1DA14CE-104C-4DDC-934A-D8566EA44F59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A49972-F0C5-459E-BB65-912746B228F7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CFE146-0632-4465-8501-FF0810067022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86070B-D0CB-4748-BEFB-D8C11959A950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40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1B2BF5C-4B50-43D0-B7AF-68B8E0E53CC7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14ADB2-5ECD-4192-8616-7C20486DF4BB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8627E5-C657-490E-B829-F3878A8E8CE8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3684C4-F435-4E7C-8FA9-B6FB109E26BE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79243F-7FFB-4B83-BC76-7CE33848A039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17AF8E-FBDD-4030-92DE-C419AA4F5194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A7BD14-2EC7-44AA-B5AE-AE4F6F88759F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4E06B37-66AE-4E77-BA27-468C58880DBB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860F29-E2F9-49BB-8E63-9FDF9E0361F3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M</a:t>
            </a:r>
            <a:r>
              <a:rPr b="0" lang="de-DE" sz="2000" spc="-1" strike="noStrike">
                <a:latin typeface="Arial"/>
              </a:rPr>
              <a:t>a</a:t>
            </a: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k</a:t>
            </a:r>
            <a:r>
              <a:rPr b="0" lang="de-DE" sz="2000" spc="-1" strike="noStrike">
                <a:latin typeface="Arial"/>
              </a:rPr>
              <a:t>d</a:t>
            </a:r>
            <a:r>
              <a:rPr b="0" lang="de-DE" sz="2000" spc="-1" strike="noStrike">
                <a:latin typeface="Arial"/>
              </a:rPr>
              <a:t>o</a:t>
            </a:r>
            <a:r>
              <a:rPr b="0" lang="de-DE" sz="2000" spc="-1" strike="noStrike">
                <a:latin typeface="Arial"/>
              </a:rPr>
              <a:t>w</a:t>
            </a:r>
            <a:r>
              <a:rPr b="0" lang="de-DE" sz="2000" spc="-1" strike="noStrike">
                <a:latin typeface="Arial"/>
              </a:rPr>
              <a:t>n</a:t>
            </a:r>
            <a:r>
              <a:rPr b="0" lang="de-DE" sz="2000" spc="-1" strike="noStrike">
                <a:latin typeface="Arial"/>
              </a:rPr>
              <a:t>s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c</a:t>
            </a:r>
            <a:r>
              <a:rPr b="0" lang="de-DE" sz="2000" spc="-1" strike="noStrike">
                <a:latin typeface="Arial"/>
              </a:rPr>
              <a:t>o</a:t>
            </a:r>
            <a:r>
              <a:rPr b="0" lang="de-DE" sz="2000" spc="-1" strike="noStrike">
                <a:latin typeface="Arial"/>
              </a:rPr>
              <a:t>n</a:t>
            </a:r>
            <a:r>
              <a:rPr b="0" lang="de-DE" sz="2000" spc="-1" strike="noStrike">
                <a:latin typeface="Arial"/>
              </a:rPr>
              <a:t>s</a:t>
            </a:r>
            <a:r>
              <a:rPr b="0" lang="de-DE" sz="2000" spc="-1" strike="noStrike">
                <a:latin typeface="Arial"/>
              </a:rPr>
              <a:t>i</a:t>
            </a:r>
            <a:r>
              <a:rPr b="0" lang="de-DE" sz="2000" spc="-1" strike="noStrike">
                <a:latin typeface="Arial"/>
              </a:rPr>
              <a:t>s</a:t>
            </a:r>
            <a:r>
              <a:rPr b="0" lang="de-DE" sz="2000" spc="-1" strike="noStrike">
                <a:latin typeface="Arial"/>
              </a:rPr>
              <a:t>t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o</a:t>
            </a:r>
            <a:r>
              <a:rPr b="0" lang="de-DE" sz="2000" spc="-1" strike="noStrike">
                <a:latin typeface="Arial"/>
              </a:rPr>
              <a:t>f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t</a:t>
            </a:r>
            <a:r>
              <a:rPr b="0" lang="de-DE" sz="2000" spc="-1" strike="noStrike">
                <a:latin typeface="Arial"/>
              </a:rPr>
              <a:t>h</a:t>
            </a: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p</a:t>
            </a:r>
            <a:r>
              <a:rPr b="0" lang="de-DE" sz="2000" spc="-1" strike="noStrike">
                <a:latin typeface="Arial"/>
              </a:rPr>
              <a:t>a</a:t>
            </a: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t</a:t>
            </a:r>
            <a:r>
              <a:rPr b="0" lang="de-DE" sz="2000" spc="-1" strike="noStrike">
                <a:latin typeface="Arial"/>
              </a:rPr>
              <a:t>s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"</a:t>
            </a:r>
            <a:r>
              <a:rPr b="0" lang="de-DE" sz="2000" spc="-1" strike="noStrike">
                <a:latin typeface="Arial"/>
              </a:rPr>
              <a:t>C</a:t>
            </a:r>
            <a:r>
              <a:rPr b="0" lang="de-DE" sz="2000" spc="-1" strike="noStrike">
                <a:latin typeface="Arial"/>
              </a:rPr>
              <a:t>o</a:t>
            </a:r>
            <a:r>
              <a:rPr b="0" lang="de-DE" sz="2000" spc="-1" strike="noStrike">
                <a:latin typeface="Arial"/>
              </a:rPr>
              <a:t>d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"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"</a:t>
            </a: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p</a:t>
            </a:r>
            <a:r>
              <a:rPr b="0" lang="de-DE" sz="2000" spc="-1" strike="noStrike">
                <a:latin typeface="Arial"/>
              </a:rPr>
              <a:t>o</a:t>
            </a: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t</a:t>
            </a:r>
            <a:r>
              <a:rPr b="0" lang="de-DE" sz="2000" spc="-1" strike="noStrike">
                <a:latin typeface="Arial"/>
              </a:rPr>
              <a:t>"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a</a:t>
            </a:r>
            <a:r>
              <a:rPr b="0" lang="de-DE" sz="2000" spc="-1" strike="noStrike">
                <a:latin typeface="Arial"/>
              </a:rPr>
              <a:t>n</a:t>
            </a:r>
            <a:r>
              <a:rPr b="0" lang="de-DE" sz="2000" spc="-1" strike="noStrike">
                <a:latin typeface="Arial"/>
              </a:rPr>
              <a:t>d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"</a:t>
            </a:r>
            <a:r>
              <a:rPr b="0" lang="de-DE" sz="2000" spc="-1" strike="noStrike">
                <a:latin typeface="Arial"/>
              </a:rPr>
              <a:t>Y</a:t>
            </a:r>
            <a:r>
              <a:rPr b="0" lang="de-DE" sz="2000" spc="-1" strike="noStrike">
                <a:latin typeface="Arial"/>
              </a:rPr>
              <a:t>a</a:t>
            </a:r>
            <a:r>
              <a:rPr b="0" lang="de-DE" sz="2000" spc="-1" strike="noStrike">
                <a:latin typeface="Arial"/>
              </a:rPr>
              <a:t>m</a:t>
            </a:r>
            <a:r>
              <a:rPr b="0" lang="de-DE" sz="2000" spc="-1" strike="noStrike">
                <a:latin typeface="Arial"/>
              </a:rPr>
              <a:t>l</a:t>
            </a:r>
            <a:r>
              <a:rPr b="0" lang="de-DE" sz="2000" spc="-1" strike="noStrike">
                <a:latin typeface="Arial"/>
              </a:rPr>
              <a:t>"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t</a:t>
            </a:r>
            <a:r>
              <a:rPr b="0" lang="de-DE" sz="2000" spc="-1" strike="noStrike">
                <a:latin typeface="Arial"/>
              </a:rPr>
              <a:t>o</a:t>
            </a:r>
            <a:r>
              <a:rPr b="0" lang="de-DE" sz="2000" spc="-1" strike="noStrike">
                <a:latin typeface="Arial"/>
              </a:rPr>
              <a:t> </a:t>
            </a:r>
            <a:r>
              <a:rPr b="0" lang="de-DE" sz="2000" spc="-1" strike="noStrike">
                <a:latin typeface="Arial"/>
              </a:rPr>
              <a:t>c</a:t>
            </a:r>
            <a:r>
              <a:rPr b="0" lang="de-DE" sz="2000" spc="-1" strike="noStrike">
                <a:latin typeface="Arial"/>
              </a:rPr>
              <a:t>o</a:t>
            </a:r>
            <a:r>
              <a:rPr b="0" lang="de-DE" sz="2000" spc="-1" strike="noStrike">
                <a:latin typeface="Arial"/>
              </a:rPr>
              <a:t>m</a:t>
            </a:r>
            <a:r>
              <a:rPr b="0" lang="de-DE" sz="2000" spc="-1" strike="noStrike">
                <a:latin typeface="Arial"/>
              </a:rPr>
              <a:t>p</a:t>
            </a:r>
            <a:r>
              <a:rPr b="0" lang="de-DE" sz="2000" spc="-1" strike="noStrike">
                <a:latin typeface="Arial"/>
              </a:rPr>
              <a:t>i</a:t>
            </a:r>
            <a:r>
              <a:rPr b="0" lang="de-DE" sz="2000" spc="-1" strike="noStrike">
                <a:latin typeface="Arial"/>
              </a:rPr>
              <a:t>l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.</a:t>
            </a:r>
            <a:r>
              <a:rPr b="0" lang="de-DE" sz="2000" spc="-1" strike="noStrike"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D9DA9B-5577-4B42-AB62-DFD5321FBE4B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52BDED-1ED2-4EA4-A66B-D070708DB67C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91768E-B949-4746-9543-FF72F863EC3D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E2F7EC-8C36-4FE9-B1FB-B624465DD87F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de-DE" sz="2000" spc="-1" strike="noStrike">
                <a:latin typeface="Arial"/>
              </a:rPr>
              <a:t>R Markdowns consist of three parts "Code" "Report" and "Yaml" to compile.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0BA4C2-0A62-418E-A586-DBA410355C41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0" y="3939120"/>
            <a:ext cx="140328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0" y="393912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719280" y="393912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74480" y="126828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948960" y="126828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0" y="393912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74480" y="393912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948960" y="393912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1407600" y="116640"/>
            <a:ext cx="7740000" cy="43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0" y="393912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719280" y="393912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0" y="3939120"/>
            <a:ext cx="140328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0" y="3939120"/>
            <a:ext cx="140328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0" y="393912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719280" y="393912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74480" y="126828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948960" y="126828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0" y="393912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74480" y="393912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948960" y="3939120"/>
            <a:ext cx="45144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407600" y="116640"/>
            <a:ext cx="7740000" cy="43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0" y="393912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511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19280" y="393912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19280" y="1268280"/>
            <a:ext cx="68472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0" y="3939120"/>
            <a:ext cx="1403280" cy="243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28"/>
          <p:cNvSpPr/>
          <p:nvPr/>
        </p:nvSpPr>
        <p:spPr>
          <a:xfrm>
            <a:off x="1475640" y="44280"/>
            <a:ext cx="7668360" cy="360"/>
          </a:xfrm>
          <a:prstGeom prst="line">
            <a:avLst/>
          </a:prstGeom>
          <a:ln w="101600">
            <a:solidFill>
              <a:srgbClr val="ffffff">
                <a:lumMod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8" descr=""/>
          <p:cNvPicPr/>
          <p:nvPr/>
        </p:nvPicPr>
        <p:blipFill>
          <a:blip r:embed="rId2"/>
          <a:stretch/>
        </p:blipFill>
        <p:spPr>
          <a:xfrm>
            <a:off x="108000" y="71280"/>
            <a:ext cx="767880" cy="909360"/>
          </a:xfrm>
          <a:prstGeom prst="rect">
            <a:avLst/>
          </a:prstGeom>
          <a:ln w="0">
            <a:noFill/>
          </a:ln>
        </p:spPr>
      </p:pic>
      <p:sp>
        <p:nvSpPr>
          <p:cNvPr id="2" name="Inhaltsplatzhalter 1" hidden="1"/>
          <p:cNvSpPr/>
          <p:nvPr/>
        </p:nvSpPr>
        <p:spPr>
          <a:xfrm>
            <a:off x="1475640" y="1340640"/>
            <a:ext cx="766800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" name="Titel 2" hidden="1"/>
          <p:cNvSpPr/>
          <p:nvPr/>
        </p:nvSpPr>
        <p:spPr>
          <a:xfrm>
            <a:off x="1403640" y="260640"/>
            <a:ext cx="7740000" cy="93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Titel 2" hidden="1"/>
          <p:cNvSpPr/>
          <p:nvPr/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979640" y="2130480"/>
            <a:ext cx="716400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CH" sz="4000" spc="-1" strike="noStrike">
                <a:solidFill>
                  <a:srgbClr val="7f7f7f"/>
                </a:solidFill>
                <a:latin typeface="Arial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Line 28"/>
          <p:cNvSpPr/>
          <p:nvPr/>
        </p:nvSpPr>
        <p:spPr>
          <a:xfrm>
            <a:off x="1475640" y="44280"/>
            <a:ext cx="7668360" cy="360"/>
          </a:xfrm>
          <a:prstGeom prst="line">
            <a:avLst/>
          </a:prstGeom>
          <a:ln w="101600">
            <a:solidFill>
              <a:srgbClr val="ffffff">
                <a:lumMod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" name="Picture 8" descr=""/>
          <p:cNvPicPr/>
          <p:nvPr/>
        </p:nvPicPr>
        <p:blipFill>
          <a:blip r:embed="rId3"/>
          <a:stretch/>
        </p:blipFill>
        <p:spPr>
          <a:xfrm>
            <a:off x="108000" y="71280"/>
            <a:ext cx="767880" cy="9093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aramond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Garamon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28"/>
          <p:cNvSpPr/>
          <p:nvPr/>
        </p:nvSpPr>
        <p:spPr>
          <a:xfrm>
            <a:off x="1475640" y="44280"/>
            <a:ext cx="7668360" cy="360"/>
          </a:xfrm>
          <a:prstGeom prst="line">
            <a:avLst/>
          </a:prstGeom>
          <a:ln w="101600">
            <a:solidFill>
              <a:srgbClr val="ffffff">
                <a:lumMod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Picture 8" descr=""/>
          <p:cNvPicPr/>
          <p:nvPr/>
        </p:nvPicPr>
        <p:blipFill>
          <a:blip r:embed="rId2"/>
          <a:stretch/>
        </p:blipFill>
        <p:spPr>
          <a:xfrm>
            <a:off x="108000" y="71280"/>
            <a:ext cx="767880" cy="909360"/>
          </a:xfrm>
          <a:prstGeom prst="rect">
            <a:avLst/>
          </a:prstGeom>
          <a:ln w="0">
            <a:noFill/>
          </a:ln>
        </p:spPr>
      </p:pic>
      <p:sp>
        <p:nvSpPr>
          <p:cNvPr id="47" name="Inhaltsplatzhalter 1"/>
          <p:cNvSpPr/>
          <p:nvPr/>
        </p:nvSpPr>
        <p:spPr>
          <a:xfrm>
            <a:off x="1475640" y="1340640"/>
            <a:ext cx="766800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8" name="Titel 2"/>
          <p:cNvSpPr/>
          <p:nvPr/>
        </p:nvSpPr>
        <p:spPr>
          <a:xfrm>
            <a:off x="1403640" y="260640"/>
            <a:ext cx="7740000" cy="93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Titel 2"/>
          <p:cNvSpPr/>
          <p:nvPr/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PlaceHolder 1"/>
          <p:cNvSpPr>
            <a:spLocks noGrp="1"/>
          </p:cNvSpPr>
          <p:nvPr>
            <p:ph type="body"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39"/>
              </a:spcBef>
              <a:buNone/>
              <a:tabLst>
                <a:tab algn="l" pos="0"/>
              </a:tabLst>
            </a:pPr>
            <a:endParaRPr b="0" lang="en-US" sz="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itel 2"/>
          <p:cNvSpPr/>
          <p:nvPr/>
        </p:nvSpPr>
        <p:spPr>
          <a:xfrm>
            <a:off x="1403640" y="260640"/>
            <a:ext cx="7740000" cy="93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979640" y="2130480"/>
            <a:ext cx="7164000" cy="146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4000" spc="-1" strike="noStrike">
                <a:solidFill>
                  <a:srgbClr val="7f7f7f"/>
                </a:solidFill>
                <a:latin typeface="Arial"/>
              </a:rPr>
              <a:t>R-</a:t>
            </a:r>
            <a:r>
              <a:rPr b="1" lang="de-DE" sz="4000" spc="-1" strike="noStrike">
                <a:solidFill>
                  <a:srgbClr val="7f7f7f"/>
                </a:solidFill>
                <a:latin typeface="Arial"/>
              </a:rPr>
              <a:t>Worksh</a:t>
            </a:r>
            <a:r>
              <a:rPr b="1" lang="de-DE" sz="4000" spc="-1" strike="noStrike">
                <a:solidFill>
                  <a:srgbClr val="7f7f7f"/>
                </a:solidFill>
                <a:latin typeface="Arial"/>
              </a:rPr>
              <a:t>op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979640" y="3611520"/>
            <a:ext cx="6400440" cy="1752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2400" spc="-1" strike="noStrike">
                <a:latin typeface="Arial"/>
              </a:rPr>
              <a:t>Caroline Gahrmann, Yves Steiner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400" spc="-1" strike="noStrike">
                <a:latin typeface="Arial"/>
              </a:rPr>
              <a:t>(&amp; minor adjustments by Bernhard Piskernik)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(2) Psychological Safety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(Edmondson et al., 1999)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Our Practice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1" name="Tabelle 5"/>
          <p:cNvGraphicFramePr/>
          <p:nvPr/>
        </p:nvGraphicFramePr>
        <p:xfrm>
          <a:off x="1680840" y="2194560"/>
          <a:ext cx="7193520" cy="3337200"/>
        </p:xfrm>
        <a:graphic>
          <a:graphicData uri="http://schemas.openxmlformats.org/drawingml/2006/table">
            <a:tbl>
              <a:tblPr/>
              <a:tblGrid>
                <a:gridCol w="2180880"/>
                <a:gridCol w="50126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Variable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Item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Today, at work …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914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DA_PSYSAFE_01_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it was possible to make mistakes without them being held against you.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914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DA_PSYSAFE_02_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team members could address problems and sensitive issues without hesitation.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DA_PSYSAFE_03_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it was possible, to take risks.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DA_PSYSAFE_04_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it was easy to ask someone on the team for help.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DA_PSYSAFE_05_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nobody would have intentionally undermined my efforts.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914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DA_PSYSAFE_06_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my unique skills were appreciated and applied in the teams.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91400">
                <a:tc grid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= not at all -  5 = completely;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6 = cannot answer because I was not involved in a team interaction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(3) Anger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(Cranford et al., 2006)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Our Practice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5" name="Tabelle 5"/>
          <p:cNvGraphicFramePr/>
          <p:nvPr/>
        </p:nvGraphicFramePr>
        <p:xfrm>
          <a:off x="1680840" y="2194560"/>
          <a:ext cx="7193520" cy="2224800"/>
        </p:xfrm>
        <a:graphic>
          <a:graphicData uri="http://schemas.openxmlformats.org/drawingml/2006/table">
            <a:tbl>
              <a:tblPr/>
              <a:tblGrid>
                <a:gridCol w="2402640"/>
                <a:gridCol w="479088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Variable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Item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Today, I felt… 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DA_MOOD_ANG_01_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angry.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DA_MOOD_ANG_02_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resentful.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DA_MOOD_ANG_03_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annoyed.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 grid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= not at all; 5 = completely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(4) Strain Anticipation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(Scott et al., 2015)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Our Practice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9" name="Tabelle 5"/>
          <p:cNvGraphicFramePr/>
          <p:nvPr/>
        </p:nvGraphicFramePr>
        <p:xfrm>
          <a:off x="1680840" y="2194560"/>
          <a:ext cx="7193520" cy="1482840"/>
        </p:xfrm>
        <a:graphic>
          <a:graphicData uri="http://schemas.openxmlformats.org/drawingml/2006/table">
            <a:tbl>
              <a:tblPr/>
              <a:tblGrid>
                <a:gridCol w="2100960"/>
                <a:gridCol w="509256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Variable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Item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DA_ANTC_01</a:t>
                      </a: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How straining do you think your next workday will be?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DA_ANTC_02_</a:t>
                      </a:r>
                      <a:r>
                        <a:rPr b="0" lang="de-DE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r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_t1-10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How pleasant do you think your next working day will be?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 grid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= not at all; 100 = very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First things first: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have to create a new project for our data analysis. We should create a folder for this beforehand.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1: Open RStudio.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2: Select "File" on the upper toolbar.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3: Select "New Project".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Creating a New Project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rafik 5" descr=""/>
          <p:cNvPicPr/>
          <p:nvPr/>
        </p:nvPicPr>
        <p:blipFill>
          <a:blip r:embed="rId1"/>
          <a:srcRect l="1" t="0" r="72806" b="69291"/>
          <a:stretch/>
        </p:blipFill>
        <p:spPr>
          <a:xfrm>
            <a:off x="2147760" y="3083040"/>
            <a:ext cx="3648960" cy="1483920"/>
          </a:xfrm>
          <a:prstGeom prst="rect">
            <a:avLst/>
          </a:prstGeom>
          <a:ln w="0">
            <a:noFill/>
          </a:ln>
        </p:spPr>
      </p:pic>
      <p:sp>
        <p:nvSpPr>
          <p:cNvPr id="174" name="Rechteck 10"/>
          <p:cNvSpPr/>
          <p:nvPr/>
        </p:nvSpPr>
        <p:spPr>
          <a:xfrm>
            <a:off x="2147760" y="3178080"/>
            <a:ext cx="196200" cy="1350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Rechteck 11"/>
          <p:cNvSpPr/>
          <p:nvPr/>
        </p:nvSpPr>
        <p:spPr>
          <a:xfrm>
            <a:off x="2147760" y="3399120"/>
            <a:ext cx="1543320" cy="1350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4: Select "Existing Directory".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Creating a New </a:t>
            </a: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Project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Grafik 7" descr=""/>
          <p:cNvPicPr/>
          <p:nvPr/>
        </p:nvPicPr>
        <p:blipFill>
          <a:blip r:embed="rId1"/>
          <a:srcRect l="24074" t="23719" r="25240" b="16924"/>
          <a:stretch/>
        </p:blipFill>
        <p:spPr>
          <a:xfrm>
            <a:off x="2147760" y="1642680"/>
            <a:ext cx="3900960" cy="2924280"/>
          </a:xfrm>
          <a:prstGeom prst="rect">
            <a:avLst/>
          </a:prstGeom>
          <a:ln w="0">
            <a:noFill/>
          </a:ln>
        </p:spPr>
      </p:pic>
      <p:sp>
        <p:nvSpPr>
          <p:cNvPr id="180" name="Rechteck 1"/>
          <p:cNvSpPr/>
          <p:nvPr/>
        </p:nvSpPr>
        <p:spPr>
          <a:xfrm>
            <a:off x="2316960" y="2876400"/>
            <a:ext cx="3621600" cy="5522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5: Select "Browse".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Creating a New Project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Grafik 9" descr=""/>
          <p:cNvPicPr/>
          <p:nvPr/>
        </p:nvPicPr>
        <p:blipFill>
          <a:blip r:embed="rId1"/>
          <a:srcRect l="24755" t="21141" r="24366" b="16924"/>
          <a:stretch/>
        </p:blipFill>
        <p:spPr>
          <a:xfrm>
            <a:off x="2246040" y="1642680"/>
            <a:ext cx="3802680" cy="2963160"/>
          </a:xfrm>
          <a:prstGeom prst="rect">
            <a:avLst/>
          </a:prstGeom>
          <a:ln w="0">
            <a:noFill/>
          </a:ln>
        </p:spPr>
      </p:pic>
      <p:sp>
        <p:nvSpPr>
          <p:cNvPr id="185" name="Rechteck 10"/>
          <p:cNvSpPr/>
          <p:nvPr/>
        </p:nvSpPr>
        <p:spPr>
          <a:xfrm>
            <a:off x="5277600" y="2620080"/>
            <a:ext cx="516600" cy="1846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6: Select folder of choice.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7: Select "Open".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Creating a New Project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Grafik 5" descr=""/>
          <p:cNvPicPr/>
          <p:nvPr/>
        </p:nvPicPr>
        <p:blipFill>
          <a:blip r:embed="rId1"/>
          <a:stretch/>
        </p:blipFill>
        <p:spPr>
          <a:xfrm>
            <a:off x="2246040" y="1815480"/>
            <a:ext cx="6661440" cy="2667240"/>
          </a:xfrm>
          <a:prstGeom prst="rect">
            <a:avLst/>
          </a:prstGeom>
          <a:ln w="0">
            <a:noFill/>
          </a:ln>
        </p:spPr>
      </p:pic>
      <p:sp>
        <p:nvSpPr>
          <p:cNvPr id="190" name="Rechteck 11"/>
          <p:cNvSpPr/>
          <p:nvPr/>
        </p:nvSpPr>
        <p:spPr>
          <a:xfrm>
            <a:off x="2246040" y="2784240"/>
            <a:ext cx="1616760" cy="1332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Rechteck 12"/>
          <p:cNvSpPr/>
          <p:nvPr/>
        </p:nvSpPr>
        <p:spPr>
          <a:xfrm>
            <a:off x="4067280" y="2871360"/>
            <a:ext cx="3597120" cy="1332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Rechteck 13"/>
          <p:cNvSpPr/>
          <p:nvPr/>
        </p:nvSpPr>
        <p:spPr>
          <a:xfrm>
            <a:off x="7801200" y="4271400"/>
            <a:ext cx="456840" cy="1479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8: Select "Create Project".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Creating a New Project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Grafik 6" descr=""/>
          <p:cNvPicPr/>
          <p:nvPr/>
        </p:nvPicPr>
        <p:blipFill>
          <a:blip r:embed="rId1"/>
          <a:srcRect l="25622" t="24771" r="25726" b="19890"/>
          <a:stretch/>
        </p:blipFill>
        <p:spPr>
          <a:xfrm>
            <a:off x="2246040" y="1600200"/>
            <a:ext cx="4447800" cy="3238200"/>
          </a:xfrm>
          <a:prstGeom prst="rect">
            <a:avLst/>
          </a:prstGeom>
          <a:ln w="0">
            <a:noFill/>
          </a:ln>
        </p:spPr>
      </p:pic>
      <p:sp>
        <p:nvSpPr>
          <p:cNvPr id="197" name="Rechteck 14"/>
          <p:cNvSpPr/>
          <p:nvPr/>
        </p:nvSpPr>
        <p:spPr>
          <a:xfrm>
            <a:off x="5086440" y="4476600"/>
            <a:ext cx="761760" cy="2376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Hurray!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have now created a new project which functions as our working directory.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Creating a New Project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Grafik 5" descr=""/>
          <p:cNvPicPr/>
          <p:nvPr/>
        </p:nvPicPr>
        <p:blipFill>
          <a:blip r:embed="rId1"/>
          <a:stretch/>
        </p:blipFill>
        <p:spPr>
          <a:xfrm>
            <a:off x="2246040" y="2660400"/>
            <a:ext cx="5499360" cy="352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R Markdown can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save and execute code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generate static reports in different formats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You should use R Markdown 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to document and share your analysis with others.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Introducing R Markdown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Getting started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Data Wrangling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Inference Statistics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Resources &amp; Best Practice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Agenda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Creating an R Markdown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1: Select the "New File" Icon on the second row of the toolbar.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2: Select "R Markdown".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Grafik 15" descr=""/>
          <p:cNvPicPr/>
          <p:nvPr/>
        </p:nvPicPr>
        <p:blipFill>
          <a:blip r:embed="rId1"/>
          <a:srcRect l="0" t="0" r="70789" b="34733"/>
          <a:stretch/>
        </p:blipFill>
        <p:spPr>
          <a:xfrm>
            <a:off x="2293560" y="1653120"/>
            <a:ext cx="2278080" cy="3258720"/>
          </a:xfrm>
          <a:prstGeom prst="rect">
            <a:avLst/>
          </a:prstGeom>
          <a:ln w="0">
            <a:noFill/>
          </a:ln>
        </p:spPr>
      </p:pic>
      <p:sp>
        <p:nvSpPr>
          <p:cNvPr id="209" name="Rechteck 16"/>
          <p:cNvSpPr/>
          <p:nvPr/>
        </p:nvSpPr>
        <p:spPr>
          <a:xfrm>
            <a:off x="2293560" y="2495520"/>
            <a:ext cx="1163520" cy="1900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Rechteck 17"/>
          <p:cNvSpPr/>
          <p:nvPr/>
        </p:nvSpPr>
        <p:spPr>
          <a:xfrm>
            <a:off x="2293560" y="1883880"/>
            <a:ext cx="220680" cy="1900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Creating an R Markdown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3: Specify title of your R Markdown.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4: Specifiy the author of your R Markdown.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5: Specify which type of document you want to generate.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6: Select 'OK'.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rafik 2" descr=""/>
          <p:cNvPicPr/>
          <p:nvPr/>
        </p:nvPicPr>
        <p:blipFill>
          <a:blip r:embed="rId1"/>
          <a:srcRect l="28008" t="20704" r="25054" b="14137"/>
          <a:stretch/>
        </p:blipFill>
        <p:spPr>
          <a:xfrm>
            <a:off x="2293560" y="1653120"/>
            <a:ext cx="3667320" cy="3258720"/>
          </a:xfrm>
          <a:prstGeom prst="rect">
            <a:avLst/>
          </a:prstGeom>
          <a:ln w="0">
            <a:noFill/>
          </a:ln>
        </p:spPr>
      </p:pic>
      <p:sp>
        <p:nvSpPr>
          <p:cNvPr id="215" name="Rechteck 10"/>
          <p:cNvSpPr/>
          <p:nvPr/>
        </p:nvSpPr>
        <p:spPr>
          <a:xfrm>
            <a:off x="3495600" y="1895400"/>
            <a:ext cx="2323800" cy="1900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Rechteck 11"/>
          <p:cNvSpPr/>
          <p:nvPr/>
        </p:nvSpPr>
        <p:spPr>
          <a:xfrm>
            <a:off x="3495600" y="2085840"/>
            <a:ext cx="2323800" cy="1900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Rechteck 14"/>
          <p:cNvSpPr/>
          <p:nvPr/>
        </p:nvSpPr>
        <p:spPr>
          <a:xfrm>
            <a:off x="3495600" y="3533760"/>
            <a:ext cx="218880" cy="2314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Rechteck 18"/>
          <p:cNvSpPr/>
          <p:nvPr/>
        </p:nvSpPr>
        <p:spPr>
          <a:xfrm>
            <a:off x="3495600" y="3050640"/>
            <a:ext cx="218880" cy="2314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Rechteck 19"/>
          <p:cNvSpPr/>
          <p:nvPr/>
        </p:nvSpPr>
        <p:spPr>
          <a:xfrm>
            <a:off x="3495600" y="2559600"/>
            <a:ext cx="218880" cy="2314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Rechteck 20"/>
          <p:cNvSpPr/>
          <p:nvPr/>
        </p:nvSpPr>
        <p:spPr>
          <a:xfrm>
            <a:off x="4743360" y="4700880"/>
            <a:ext cx="533160" cy="1508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 Markdown explained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Grafik 11" descr=""/>
          <p:cNvPicPr/>
          <p:nvPr/>
        </p:nvPicPr>
        <p:blipFill>
          <a:blip r:embed="rId1"/>
          <a:srcRect l="0" t="0" r="8439" b="5046"/>
          <a:stretch/>
        </p:blipFill>
        <p:spPr>
          <a:xfrm>
            <a:off x="2293560" y="2209680"/>
            <a:ext cx="4311360" cy="2862000"/>
          </a:xfrm>
          <a:prstGeom prst="rect">
            <a:avLst/>
          </a:prstGeom>
          <a:ln w="0">
            <a:noFill/>
          </a:ln>
        </p:spPr>
      </p:pic>
      <p:sp>
        <p:nvSpPr>
          <p:cNvPr id="225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R Markdowns consist of three parts: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YAML metadata </a:t>
            </a:r>
            <a:r>
              <a:rPr b="0" lang="de-DE" sz="2800" spc="-1" strike="noStrike">
                <a:solidFill>
                  <a:srgbClr val="000000"/>
                </a:solidFill>
                <a:latin typeface="Wingdings"/>
              </a:rPr>
              <a:t>→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guides generation of static documents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26" name="Rechteck 8"/>
          <p:cNvSpPr/>
          <p:nvPr/>
        </p:nvSpPr>
        <p:spPr>
          <a:xfrm>
            <a:off x="2514240" y="2705760"/>
            <a:ext cx="4090680" cy="3420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 Markdown explained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Grafik 11" descr=""/>
          <p:cNvPicPr/>
          <p:nvPr/>
        </p:nvPicPr>
        <p:blipFill>
          <a:blip r:embed="rId1"/>
          <a:srcRect l="0" t="0" r="8439" b="5046"/>
          <a:stretch/>
        </p:blipFill>
        <p:spPr>
          <a:xfrm>
            <a:off x="2293560" y="2209680"/>
            <a:ext cx="4311360" cy="2862000"/>
          </a:xfrm>
          <a:prstGeom prst="rect">
            <a:avLst/>
          </a:prstGeom>
          <a:ln w="0">
            <a:noFill/>
          </a:ln>
        </p:spPr>
      </p:pic>
      <p:sp>
        <p:nvSpPr>
          <p:cNvPr id="231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Text</a:t>
            </a:r>
            <a:r>
              <a:rPr b="0" lang="de-DE" sz="2800" spc="-1" strike="noStrike">
                <a:solidFill>
                  <a:srgbClr val="000000"/>
                </a:solidFill>
                <a:latin typeface="Wingdings"/>
              </a:rPr>
              <a:t> →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details statistical analysis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32" name="Rechteck 8"/>
          <p:cNvSpPr/>
          <p:nvPr/>
        </p:nvSpPr>
        <p:spPr>
          <a:xfrm>
            <a:off x="2526480" y="3366360"/>
            <a:ext cx="4090680" cy="5554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Rechteck 7"/>
          <p:cNvSpPr/>
          <p:nvPr/>
        </p:nvSpPr>
        <p:spPr>
          <a:xfrm>
            <a:off x="2526480" y="4158000"/>
            <a:ext cx="4090680" cy="2930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Rechteck 9"/>
          <p:cNvSpPr/>
          <p:nvPr/>
        </p:nvSpPr>
        <p:spPr>
          <a:xfrm>
            <a:off x="2526480" y="4705920"/>
            <a:ext cx="4090680" cy="2336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 Markdown explained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rafik 11" descr=""/>
          <p:cNvPicPr/>
          <p:nvPr/>
        </p:nvPicPr>
        <p:blipFill>
          <a:blip r:embed="rId1"/>
          <a:srcRect l="0" t="0" r="8439" b="5046"/>
          <a:stretch/>
        </p:blipFill>
        <p:spPr>
          <a:xfrm>
            <a:off x="2293560" y="2209680"/>
            <a:ext cx="4311360" cy="2862000"/>
          </a:xfrm>
          <a:prstGeom prst="rect">
            <a:avLst/>
          </a:prstGeom>
          <a:ln w="0">
            <a:noFill/>
          </a:ln>
        </p:spPr>
      </p:pic>
      <p:sp>
        <p:nvSpPr>
          <p:cNvPr id="239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Code </a:t>
            </a:r>
            <a:r>
              <a:rPr b="0" lang="de-DE" sz="2800" spc="-1" strike="noStrike">
                <a:solidFill>
                  <a:srgbClr val="000000"/>
                </a:solidFill>
                <a:latin typeface="Wingdings"/>
              </a:rPr>
              <a:t>→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 R functions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40" name="Rechteck 8"/>
          <p:cNvSpPr/>
          <p:nvPr/>
        </p:nvSpPr>
        <p:spPr>
          <a:xfrm>
            <a:off x="2526480" y="3112200"/>
            <a:ext cx="4090680" cy="2239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Rechteck 7"/>
          <p:cNvSpPr/>
          <p:nvPr/>
        </p:nvSpPr>
        <p:spPr>
          <a:xfrm>
            <a:off x="2526480" y="3921840"/>
            <a:ext cx="4090680" cy="2239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Rechteck 10"/>
          <p:cNvSpPr/>
          <p:nvPr/>
        </p:nvSpPr>
        <p:spPr>
          <a:xfrm>
            <a:off x="2526480" y="4453920"/>
            <a:ext cx="4090680" cy="2239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insert new code chunks …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1: Select the "Insert a new code chunk" Icon in the toolbar of the Editor.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2: Select the "Insert a new R chunk" Icon.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45" name="Grafik 7" descr=""/>
          <p:cNvPicPr/>
          <p:nvPr/>
        </p:nvPicPr>
        <p:blipFill>
          <a:blip r:embed="rId1"/>
          <a:srcRect l="0" t="0" r="33904" b="44407"/>
          <a:stretch/>
        </p:blipFill>
        <p:spPr>
          <a:xfrm>
            <a:off x="2293560" y="2180520"/>
            <a:ext cx="4908960" cy="2642400"/>
          </a:xfrm>
          <a:prstGeom prst="rect">
            <a:avLst/>
          </a:prstGeom>
          <a:ln w="0">
            <a:noFill/>
          </a:ln>
        </p:spPr>
      </p:pic>
      <p:sp>
        <p:nvSpPr>
          <p:cNvPr id="246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 Markdown How To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Rechteck 10"/>
          <p:cNvSpPr/>
          <p:nvPr/>
        </p:nvSpPr>
        <p:spPr>
          <a:xfrm>
            <a:off x="4984920" y="2946600"/>
            <a:ext cx="594000" cy="1533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Rechteck 11"/>
          <p:cNvSpPr/>
          <p:nvPr/>
        </p:nvSpPr>
        <p:spPr>
          <a:xfrm>
            <a:off x="5313240" y="2775600"/>
            <a:ext cx="266040" cy="1533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run a code chunk …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1: Click into the code chunk you want to run.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2: Select the "Run" Icon in the toolbar of the Editor.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3: Select "Run Current Chunk".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Alternative: Select the green triangle in the code chunk.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 Markdown How To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Grafik 9" descr=""/>
          <p:cNvPicPr/>
          <p:nvPr/>
        </p:nvPicPr>
        <p:blipFill>
          <a:blip r:embed="rId1"/>
          <a:srcRect l="0" t="0" r="33850" b="43247"/>
          <a:stretch/>
        </p:blipFill>
        <p:spPr>
          <a:xfrm>
            <a:off x="2293560" y="2205000"/>
            <a:ext cx="4908960" cy="2695320"/>
          </a:xfrm>
          <a:prstGeom prst="rect">
            <a:avLst/>
          </a:prstGeom>
          <a:ln w="0">
            <a:noFill/>
          </a:ln>
        </p:spPr>
      </p:pic>
      <p:sp>
        <p:nvSpPr>
          <p:cNvPr id="255" name="Rechteck 17"/>
          <p:cNvSpPr/>
          <p:nvPr/>
        </p:nvSpPr>
        <p:spPr>
          <a:xfrm>
            <a:off x="5915520" y="2799000"/>
            <a:ext cx="458640" cy="1533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Rechteck 18"/>
          <p:cNvSpPr/>
          <p:nvPr/>
        </p:nvSpPr>
        <p:spPr>
          <a:xfrm>
            <a:off x="4681800" y="3164400"/>
            <a:ext cx="1668960" cy="1796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Rechteck 8"/>
          <p:cNvSpPr/>
          <p:nvPr/>
        </p:nvSpPr>
        <p:spPr>
          <a:xfrm>
            <a:off x="6878520" y="4305600"/>
            <a:ext cx="169200" cy="1227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generate a static report …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1: Select the "Knit" Icon in the toolbar of the Editor.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 Markdown How To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Rechteck 17"/>
          <p:cNvSpPr/>
          <p:nvPr/>
        </p:nvSpPr>
        <p:spPr>
          <a:xfrm>
            <a:off x="6021720" y="2748960"/>
            <a:ext cx="458640" cy="1533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Rechteck 18"/>
          <p:cNvSpPr/>
          <p:nvPr/>
        </p:nvSpPr>
        <p:spPr>
          <a:xfrm>
            <a:off x="4726440" y="3126240"/>
            <a:ext cx="1719720" cy="1843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Grafik 7" descr=""/>
          <p:cNvPicPr/>
          <p:nvPr/>
        </p:nvPicPr>
        <p:blipFill>
          <a:blip r:embed="rId1"/>
          <a:srcRect l="0" t="0" r="34141" b="44108"/>
          <a:stretch/>
        </p:blipFill>
        <p:spPr>
          <a:xfrm>
            <a:off x="2304720" y="2221560"/>
            <a:ext cx="4908960" cy="2666160"/>
          </a:xfrm>
          <a:prstGeom prst="rect">
            <a:avLst/>
          </a:prstGeom>
          <a:ln w="0">
            <a:noFill/>
          </a:ln>
        </p:spPr>
      </p:pic>
      <p:sp>
        <p:nvSpPr>
          <p:cNvPr id="265" name="Rechteck 12"/>
          <p:cNvSpPr/>
          <p:nvPr/>
        </p:nvSpPr>
        <p:spPr>
          <a:xfrm>
            <a:off x="3460320" y="2810880"/>
            <a:ext cx="458640" cy="1533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generate static report …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2: Type in document title.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3: Select "Save".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You only have to do Step 2 and Step 3 once per R Markdown.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 Markdown How To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Rechteck 17"/>
          <p:cNvSpPr/>
          <p:nvPr/>
        </p:nvSpPr>
        <p:spPr>
          <a:xfrm>
            <a:off x="6021720" y="3176280"/>
            <a:ext cx="458640" cy="1533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Rechteck 18"/>
          <p:cNvSpPr/>
          <p:nvPr/>
        </p:nvSpPr>
        <p:spPr>
          <a:xfrm>
            <a:off x="4726440" y="3553560"/>
            <a:ext cx="1719720" cy="1843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Grafik 2" descr=""/>
          <p:cNvPicPr/>
          <p:nvPr/>
        </p:nvPicPr>
        <p:blipFill>
          <a:blip r:embed="rId1"/>
          <a:stretch/>
        </p:blipFill>
        <p:spPr>
          <a:xfrm>
            <a:off x="2304720" y="2566080"/>
            <a:ext cx="5061600" cy="2026440"/>
          </a:xfrm>
          <a:prstGeom prst="rect">
            <a:avLst/>
          </a:prstGeom>
          <a:ln w="0">
            <a:noFill/>
          </a:ln>
        </p:spPr>
      </p:pic>
      <p:sp>
        <p:nvSpPr>
          <p:cNvPr id="273" name="Rechteck 11"/>
          <p:cNvSpPr/>
          <p:nvPr/>
        </p:nvSpPr>
        <p:spPr>
          <a:xfrm>
            <a:off x="2514600" y="4110480"/>
            <a:ext cx="748800" cy="1170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Rechteck 13"/>
          <p:cNvSpPr/>
          <p:nvPr/>
        </p:nvSpPr>
        <p:spPr>
          <a:xfrm>
            <a:off x="6527880" y="4436280"/>
            <a:ext cx="359640" cy="1054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want to first install all relevant packages.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In R, installing and loading packages are separate processes. We can join these procedures by installing the 'install.load' package: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Note that we only have to install the package once. We do this in the Console and not in the RMarkdown / R-script.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Prepare Packages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Grafik 6" descr=""/>
          <p:cNvPicPr/>
          <p:nvPr/>
        </p:nvPicPr>
        <p:blipFill>
          <a:blip r:embed="rId1"/>
          <a:srcRect l="928" t="48983" r="74081" b="42656"/>
          <a:stretch/>
        </p:blipFill>
        <p:spPr>
          <a:xfrm>
            <a:off x="2304720" y="4563360"/>
            <a:ext cx="3932640" cy="87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60020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R is Open Source →</a:t>
            </a:r>
            <a:r>
              <a:rPr b="0" lang="de-DE" sz="2800" spc="-1" strike="noStrike">
                <a:solidFill>
                  <a:srgbClr val="000000"/>
                </a:solidFill>
                <a:latin typeface="Wingdings"/>
              </a:rPr>
              <a:t>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Free of charge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R is developed by researchers all over the world and constantly evolves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R has more statistical functions than any other software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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R (or the R community) react to questions or error messages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Why R?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install packages, if necessary, and load them we can now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library(install.load) and install_load()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library("install.load")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install_load("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package1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", "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package2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", "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…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")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Please load 'install.load' and prepare 'installr', 'tidyverse', 'summarytools', 'skimr', 'psych' and 'interactions' for the workshop.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81" name="Grafik 6" descr=""/>
          <p:cNvPicPr/>
          <p:nvPr/>
        </p:nvPicPr>
        <p:blipFill>
          <a:blip r:embed="rId1"/>
          <a:srcRect l="5302" t="37973" r="45468" b="37625"/>
          <a:stretch/>
        </p:blipFill>
        <p:spPr>
          <a:xfrm>
            <a:off x="2206080" y="3056400"/>
            <a:ext cx="5674680" cy="179964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Prepare Packages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rafik 9" descr=""/>
          <p:cNvPicPr/>
          <p:nvPr/>
        </p:nvPicPr>
        <p:blipFill>
          <a:blip r:embed="rId1"/>
          <a:srcRect l="0" t="48041" r="86178" b="40897"/>
          <a:stretch/>
        </p:blipFill>
        <p:spPr>
          <a:xfrm>
            <a:off x="2206080" y="3150720"/>
            <a:ext cx="4492440" cy="1294560"/>
          </a:xfrm>
          <a:prstGeom prst="rect">
            <a:avLst/>
          </a:prstGeom>
          <a:ln w="0">
            <a:noFill/>
          </a:ln>
        </p:spPr>
      </p:pic>
      <p:sp>
        <p:nvSpPr>
          <p:cNvPr id="28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Check and Update R Version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check if we have the newest R version installed, we can use updateR() in the Console: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updateR()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Please execute this code in the Console and do not save it in the RMarkdown. The RMarkdown won't be able to compile otherwise.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If we have the newest R version already, we get the following message.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We only have to select 'OK' an move 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91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Check and Update R Version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Grafik 2" descr=""/>
          <p:cNvPicPr/>
          <p:nvPr/>
        </p:nvPicPr>
        <p:blipFill>
          <a:blip r:embed="rId1"/>
          <a:stretch/>
        </p:blipFill>
        <p:spPr>
          <a:xfrm>
            <a:off x="2206080" y="2739240"/>
            <a:ext cx="5333760" cy="2171520"/>
          </a:xfrm>
          <a:prstGeom prst="rect">
            <a:avLst/>
          </a:prstGeom>
          <a:ln w="0">
            <a:noFill/>
          </a:ln>
        </p:spPr>
      </p:pic>
      <p:sp>
        <p:nvSpPr>
          <p:cNvPr id="295" name="Rechteck 10"/>
          <p:cNvSpPr/>
          <p:nvPr/>
        </p:nvSpPr>
        <p:spPr>
          <a:xfrm>
            <a:off x="6188400" y="4459680"/>
            <a:ext cx="1136520" cy="2970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If we don't have the newest R version, we get the following message: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can now download the newest version: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1: Select 'OK'.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Check and Update R Version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2206080" y="2718720"/>
            <a:ext cx="3937320" cy="1901880"/>
          </a:xfrm>
          <a:prstGeom prst="rect">
            <a:avLst/>
          </a:prstGeom>
          <a:ln w="0">
            <a:noFill/>
          </a:ln>
        </p:spPr>
      </p:pic>
      <p:sp>
        <p:nvSpPr>
          <p:cNvPr id="300" name="Rechteck 10"/>
          <p:cNvSpPr/>
          <p:nvPr/>
        </p:nvSpPr>
        <p:spPr>
          <a:xfrm>
            <a:off x="5109840" y="4244040"/>
            <a:ext cx="869400" cy="2455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2" descr=""/>
          <p:cNvPicPr/>
          <p:nvPr/>
        </p:nvPicPr>
        <p:blipFill>
          <a:blip r:embed="rId1"/>
          <a:stretch/>
        </p:blipFill>
        <p:spPr>
          <a:xfrm>
            <a:off x="2206080" y="2718720"/>
            <a:ext cx="3937320" cy="1822680"/>
          </a:xfrm>
          <a:prstGeom prst="rect">
            <a:avLst/>
          </a:prstGeom>
          <a:ln w="0">
            <a:noFill/>
          </a:ln>
        </p:spPr>
      </p:pic>
      <p:sp>
        <p:nvSpPr>
          <p:cNvPr id="302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2: Select 'Yes'.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Check and Update R Version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Rechteck 5"/>
          <p:cNvSpPr/>
          <p:nvPr/>
        </p:nvSpPr>
        <p:spPr>
          <a:xfrm>
            <a:off x="3948840" y="4151520"/>
            <a:ext cx="941400" cy="2556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Hurray!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get to keep our packages!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3: Select 'Yes': You want to keep all your packages in place.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2168640" y="2718720"/>
            <a:ext cx="4923000" cy="1818720"/>
          </a:xfrm>
          <a:prstGeom prst="rect">
            <a:avLst/>
          </a:prstGeom>
          <a:ln w="0">
            <a:noFill/>
          </a:ln>
        </p:spPr>
      </p:pic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Check and Update R Version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Rechteck 5"/>
          <p:cNvSpPr/>
          <p:nvPr/>
        </p:nvSpPr>
        <p:spPr>
          <a:xfrm>
            <a:off x="4915080" y="4151520"/>
            <a:ext cx="941400" cy="2556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2" descr=""/>
          <p:cNvPicPr/>
          <p:nvPr/>
        </p:nvPicPr>
        <p:blipFill>
          <a:blip r:embed="rId1"/>
          <a:stretch/>
        </p:blipFill>
        <p:spPr>
          <a:xfrm>
            <a:off x="2168640" y="2576520"/>
            <a:ext cx="4447800" cy="1960920"/>
          </a:xfrm>
          <a:prstGeom prst="rect">
            <a:avLst/>
          </a:prstGeom>
          <a:ln w="0">
            <a:noFill/>
          </a:ln>
        </p:spPr>
      </p:pic>
      <p:sp>
        <p:nvSpPr>
          <p:cNvPr id="312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4: Select 'No': You don't want to use the old version of R and therefore don't need the packages for that version any longer.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Check and Update R Version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Rechteck 5"/>
          <p:cNvSpPr/>
          <p:nvPr/>
        </p:nvSpPr>
        <p:spPr>
          <a:xfrm>
            <a:off x="5613840" y="4191840"/>
            <a:ext cx="858600" cy="2462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5: Select 'Yes'.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1"/>
          <a:stretch/>
        </p:blipFill>
        <p:spPr>
          <a:xfrm>
            <a:off x="2168640" y="2647800"/>
            <a:ext cx="5212080" cy="1889280"/>
          </a:xfrm>
          <a:prstGeom prst="rect">
            <a:avLst/>
          </a:prstGeom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Check and Update R Version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Rechteck 5"/>
          <p:cNvSpPr/>
          <p:nvPr/>
        </p:nvSpPr>
        <p:spPr>
          <a:xfrm>
            <a:off x="5110200" y="4160880"/>
            <a:ext cx="971640" cy="2667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2" descr=""/>
          <p:cNvPicPr/>
          <p:nvPr/>
        </p:nvPicPr>
        <p:blipFill>
          <a:blip r:embed="rId1"/>
          <a:stretch/>
        </p:blipFill>
        <p:spPr>
          <a:xfrm>
            <a:off x="2168640" y="2719440"/>
            <a:ext cx="4929840" cy="1818000"/>
          </a:xfrm>
          <a:prstGeom prst="rect">
            <a:avLst/>
          </a:prstGeom>
          <a:ln w="0">
            <a:noFill/>
          </a:ln>
        </p:spPr>
      </p:pic>
      <p:sp>
        <p:nvSpPr>
          <p:cNvPr id="322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even have the chance to update all our packages!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6: Select 'Yes'.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Check and Update R Version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Rechteck 5"/>
          <p:cNvSpPr/>
          <p:nvPr/>
        </p:nvSpPr>
        <p:spPr>
          <a:xfrm>
            <a:off x="4874040" y="4160880"/>
            <a:ext cx="971640" cy="2667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can also check if we have the newest version of RStudio: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1: Select 'Help' on the upper toolbar.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2: Select 'Check for Updates'.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If a new version is available, </a:t>
            </a:r>
            <a:r>
              <a:rPr b="0" lang="en-GB" sz="1800" spc="-1" strike="noStrike">
                <a:solidFill>
                  <a:srgbClr val="808080"/>
                </a:solidFill>
                <a:latin typeface="Arial"/>
              </a:rPr>
              <a:t>the RStudio page opens in the browser.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808080"/>
                </a:solidFill>
                <a:latin typeface="Arial"/>
              </a:rPr>
              <a:t>We can install it there.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327" name="Grafik 2" descr=""/>
          <p:cNvPicPr/>
          <p:nvPr/>
        </p:nvPicPr>
        <p:blipFill>
          <a:blip r:embed="rId1"/>
          <a:srcRect l="0" t="0" r="46078" b="80383"/>
          <a:stretch/>
        </p:blipFill>
        <p:spPr>
          <a:xfrm>
            <a:off x="2178720" y="2643120"/>
            <a:ext cx="4929840" cy="1150200"/>
          </a:xfrm>
          <a:prstGeom prst="rect">
            <a:avLst/>
          </a:prstGeom>
          <a:ln w="0"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808080"/>
                </a:solidFill>
                <a:latin typeface="Arial"/>
              </a:rPr>
              <a:t>RStudio Updates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Rechteck 5"/>
          <p:cNvSpPr/>
          <p:nvPr/>
        </p:nvSpPr>
        <p:spPr>
          <a:xfrm>
            <a:off x="5223240" y="3390120"/>
            <a:ext cx="1707840" cy="1512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Rechteck 10"/>
          <p:cNvSpPr/>
          <p:nvPr/>
        </p:nvSpPr>
        <p:spPr>
          <a:xfrm>
            <a:off x="5223240" y="2771640"/>
            <a:ext cx="435960" cy="1512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 the duration of the workshop, we are interested in exploring the following hypotheses: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H1: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Employees who experience more illegitimate work tasks experience more strain anticipation.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Our Practice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Rechteck 4"/>
          <p:cNvSpPr/>
          <p:nvPr/>
        </p:nvSpPr>
        <p:spPr>
          <a:xfrm>
            <a:off x="1905120" y="3553920"/>
            <a:ext cx="2825280" cy="704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Illegitimate Work Tasks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Rechteck 5"/>
          <p:cNvSpPr/>
          <p:nvPr/>
        </p:nvSpPr>
        <p:spPr>
          <a:xfrm>
            <a:off x="6043320" y="3553920"/>
            <a:ext cx="2825280" cy="704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Strain Anticipation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Gerade Verbindung mit Pfeil 9"/>
          <p:cNvSpPr/>
          <p:nvPr/>
        </p:nvSpPr>
        <p:spPr>
          <a:xfrm>
            <a:off x="4730760" y="3906360"/>
            <a:ext cx="131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09" name="Textfeld 22"/>
          <p:cNvSpPr/>
          <p:nvPr/>
        </p:nvSpPr>
        <p:spPr>
          <a:xfrm>
            <a:off x="5107320" y="3907080"/>
            <a:ext cx="69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Our practice data is a .csv file. To import it, we can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read.csv()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1: internal-name-for-dataset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&lt;- read.csv("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dataset.csv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")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2: run code chunk.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You can also import data in other formats using the "read" function. You find more information here: https://intro2r.com/importing-data.html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Import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6" name="Grafik 2" descr=""/>
          <p:cNvPicPr/>
          <p:nvPr/>
        </p:nvPicPr>
        <p:blipFill>
          <a:blip r:embed="rId1"/>
          <a:srcRect l="5053" t="51353" r="34451" b="32660"/>
          <a:stretch/>
        </p:blipFill>
        <p:spPr>
          <a:xfrm>
            <a:off x="2304720" y="2664720"/>
            <a:ext cx="5530680" cy="93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We have imported our data. It looks like this: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In the end, we want to probe our hypotheses via regression analyses.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What do have to do to get there?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What now?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1" name="Grafik 6" descr=""/>
          <p:cNvPicPr/>
          <p:nvPr/>
        </p:nvPicPr>
        <p:blipFill>
          <a:blip r:embed="rId1"/>
          <a:srcRect l="0" t="14676" r="24237" b="58653"/>
          <a:stretch/>
        </p:blipFill>
        <p:spPr>
          <a:xfrm>
            <a:off x="2304720" y="2264760"/>
            <a:ext cx="6436440" cy="144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We have inverted items in our data: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We have to reverse 'DA_ANTC_02_r_t1' – 'DA _ANTC_02_r_t10' so it reflects employee </a:t>
            </a:r>
            <a:r>
              <a:rPr b="0" i="1" lang="de-DE" sz="1800" spc="-1" strike="noStrike">
                <a:solidFill>
                  <a:srgbClr val="000000"/>
                </a:solidFill>
                <a:latin typeface="Arial"/>
              </a:rPr>
              <a:t>strain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anticipation.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Rescale Items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6" name="Tabelle 5"/>
          <p:cNvGraphicFramePr/>
          <p:nvPr/>
        </p:nvGraphicFramePr>
        <p:xfrm>
          <a:off x="1680840" y="2194560"/>
          <a:ext cx="7193520" cy="1482840"/>
        </p:xfrm>
        <a:graphic>
          <a:graphicData uri="http://schemas.openxmlformats.org/drawingml/2006/table">
            <a:tbl>
              <a:tblPr/>
              <a:tblGrid>
                <a:gridCol w="2100960"/>
                <a:gridCol w="509256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Variable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Item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DA_ANTC_01</a:t>
                      </a: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How straining do you think your next workday will be?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DA_ANTC_02_</a:t>
                      </a:r>
                      <a:r>
                        <a:rPr b="0" lang="de-DE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r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_t1-10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How pleasant do you think your next working day will be?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70800">
                <a:tc grid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= not at all; 100 = very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To revese items, we can use </a:t>
            </a: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mutate ()</a:t>
            </a: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&lt;-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mutate(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variable_new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=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 scale-max-plus-scale-min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–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 variable_old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The function is sensitive to the maximum and minimum of the scale.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Rescale Items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Grafik 10" descr=""/>
          <p:cNvPicPr/>
          <p:nvPr/>
        </p:nvPicPr>
        <p:blipFill>
          <a:blip r:embed="rId1"/>
          <a:srcRect l="5825" t="29595" r="36597" b="30770"/>
          <a:stretch/>
        </p:blipFill>
        <p:spPr>
          <a:xfrm>
            <a:off x="2304720" y="2234880"/>
            <a:ext cx="5263920" cy="231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have values that should be NAs in our data: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We have to ensure that '6' is replaced by 'NA' for all items measuring Psychological Safety.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Code NAs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56" name="Tabelle 8"/>
          <p:cNvGraphicFramePr/>
          <p:nvPr/>
        </p:nvGraphicFramePr>
        <p:xfrm>
          <a:off x="1680840" y="2656080"/>
          <a:ext cx="7193520" cy="741240"/>
        </p:xfrm>
        <a:graphic>
          <a:graphicData uri="http://schemas.openxmlformats.org/drawingml/2006/table">
            <a:tbl>
              <a:tblPr/>
              <a:tblGrid>
                <a:gridCol w="2180880"/>
                <a:gridCol w="50126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DA_PSYSAFE_06_t1-10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my unique skills were appreciated and applied in the teams.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 grid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= not at all -  5 = completely;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6 = cannot answer because I was not involved in a team interaction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convert values to NA, we can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na_if()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&lt;-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mutate(across(starts_with("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shared-beginning-of-itemnames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"),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	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~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	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na_if(.,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scale-value-should-be-NA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Instead of 'starts_with', you may sometimes want to use other specifiers.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If you want to convert a given value (e.g., "-99") to NA …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7f7f7f"/>
              </a:buClr>
              <a:buSzPct val="80000"/>
              <a:buFont typeface="Arial"/>
              <a:buAutoNum type="arabicPeriod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across all numeric variables in the dataset </a:t>
            </a:r>
            <a:r>
              <a:rPr b="0" lang="de-DE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where(is.numeric)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7f7f7f"/>
              </a:buClr>
              <a:buSzPct val="80000"/>
              <a:buFont typeface="Arial"/>
              <a:buAutoNum type="arabicPeriod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 specific variables </a:t>
            </a:r>
            <a:r>
              <a:rPr b="0" lang="de-DE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c()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Code NAs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Grafik 2" descr=""/>
          <p:cNvPicPr/>
          <p:nvPr/>
        </p:nvPicPr>
        <p:blipFill>
          <a:blip r:embed="rId1"/>
          <a:srcRect l="4855" t="71036" r="25240" b="13082"/>
          <a:stretch/>
        </p:blipFill>
        <p:spPr>
          <a:xfrm>
            <a:off x="2304720" y="2234880"/>
            <a:ext cx="6391440" cy="92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Each of our study variables is currently measured by multiple items at multiple times.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But, to estimate our regression model we have to comprise all of this data into one score.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How do we go about this?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Aggregate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Aggregate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70" name="Tabelle 7"/>
          <p:cNvGraphicFramePr/>
          <p:nvPr/>
        </p:nvGraphicFramePr>
        <p:xfrm>
          <a:off x="5309640" y="1657800"/>
          <a:ext cx="3584880" cy="741240"/>
        </p:xfrm>
        <a:graphic>
          <a:graphicData uri="http://schemas.openxmlformats.org/drawingml/2006/table">
            <a:tbl>
              <a:tblPr/>
              <a:tblGrid>
                <a:gridCol w="896040"/>
                <a:gridCol w="896040"/>
                <a:gridCol w="896040"/>
                <a:gridCol w="89676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DA_ANTC_01_t1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DA_ANTC_02_t1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DA_ANTC_01_t2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DA_ANTC_02_t2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0ad47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1" name="Tabelle 29"/>
          <p:cNvGraphicFramePr/>
          <p:nvPr/>
        </p:nvGraphicFramePr>
        <p:xfrm>
          <a:off x="5309640" y="3380040"/>
          <a:ext cx="3584880" cy="741240"/>
        </p:xfrm>
        <a:graphic>
          <a:graphicData uri="http://schemas.openxmlformats.org/drawingml/2006/table">
            <a:tbl>
              <a:tblPr/>
              <a:tblGrid>
                <a:gridCol w="1792440"/>
                <a:gridCol w="17924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DA_ANTC_t1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DA_ANTC_t2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0ad47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4.5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f0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2" name="Tabelle 30"/>
          <p:cNvGraphicFramePr/>
          <p:nvPr/>
        </p:nvGraphicFramePr>
        <p:xfrm>
          <a:off x="5309640" y="4980600"/>
          <a:ext cx="3584880" cy="741240"/>
        </p:xfrm>
        <a:graphic>
          <a:graphicData uri="http://schemas.openxmlformats.org/drawingml/2006/table">
            <a:tbl>
              <a:tblPr/>
              <a:tblGrid>
                <a:gridCol w="358524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de-DE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DA_ANTC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de-DE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ae3f3"/>
                    </a:solidFill>
                  </a:tcPr>
                </a:tc>
              </a:tr>
            </a:tbl>
          </a:graphicData>
        </a:graphic>
      </p:graphicFrame>
      <p:sp>
        <p:nvSpPr>
          <p:cNvPr id="373" name="Gerade Verbindung mit Pfeil 31"/>
          <p:cNvSpPr/>
          <p:nvPr/>
        </p:nvSpPr>
        <p:spPr>
          <a:xfrm flipH="1">
            <a:off x="7101360" y="2485800"/>
            <a:ext cx="720" cy="81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5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Gerade Verbindung mit Pfeil 32"/>
          <p:cNvSpPr/>
          <p:nvPr/>
        </p:nvSpPr>
        <p:spPr>
          <a:xfrm>
            <a:off x="7102440" y="4122000"/>
            <a:ext cx="360" cy="85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5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Inhaltsplatzhalter 2"/>
          <p:cNvSpPr/>
          <p:nvPr/>
        </p:nvSpPr>
        <p:spPr>
          <a:xfrm>
            <a:off x="1780560" y="164556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All this data …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1: Aggregate mean score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within occasion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9"/>
              </a:spcBef>
              <a:buNone/>
              <a:tabLst>
                <a:tab algn="l" pos="0"/>
              </a:tabLst>
            </a:pPr>
            <a:endParaRPr b="0" lang="en-US" sz="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Step 2: Aggregate mean score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over occasions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39"/>
              </a:spcBef>
              <a:buNone/>
              <a:tabLst>
                <a:tab algn="l" pos="0"/>
              </a:tabLst>
            </a:pPr>
            <a:endParaRPr b="0" lang="en-US" sz="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Voilà!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aggregate data, we can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rowMeans()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&lt;-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 internal-name-for-dataset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%&gt;%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mutate(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scale-name-aggregated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=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rowMeans(select(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   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	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c(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scale-item-1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  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scale-item-X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)), na.rm = TRUE))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Aggregate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Grafik 10" descr=""/>
          <p:cNvPicPr/>
          <p:nvPr/>
        </p:nvPicPr>
        <p:blipFill>
          <a:blip r:embed="rId1"/>
          <a:srcRect l="5507" t="22049" r="37276" b="37897"/>
          <a:stretch/>
        </p:blipFill>
        <p:spPr>
          <a:xfrm>
            <a:off x="2251800" y="2272680"/>
            <a:ext cx="4639680" cy="207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You can do it!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514440" indent="-51444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Arial"/>
              <a:buAutoNum type="arabicPeriod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Aggregate the occasion specific mean scores for "Illegitimate Work Tasks".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514440" indent="-51444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Arial"/>
              <a:buAutoNum type="arabicPeriod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Now let's try something a bit trickier: Aggregate the occasion specific mean scores into a scale specific mean score for "Illegitimate Work Task". 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Aggregate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H2: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The effect of illegitimate work task on strain anticipation is partially mediated by anger.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Our Practice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Rechteck 4"/>
          <p:cNvSpPr/>
          <p:nvPr/>
        </p:nvSpPr>
        <p:spPr>
          <a:xfrm>
            <a:off x="1905120" y="3553920"/>
            <a:ext cx="2825280" cy="704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Illegitimate Work Tasks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Rechteck 5"/>
          <p:cNvSpPr/>
          <p:nvPr/>
        </p:nvSpPr>
        <p:spPr>
          <a:xfrm>
            <a:off x="6043320" y="3553920"/>
            <a:ext cx="2825280" cy="704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Strain Anticipation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Gerade Verbindung mit Pfeil 9"/>
          <p:cNvSpPr/>
          <p:nvPr/>
        </p:nvSpPr>
        <p:spPr>
          <a:xfrm>
            <a:off x="4730760" y="3906360"/>
            <a:ext cx="131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6" name="Textfeld 22"/>
          <p:cNvSpPr/>
          <p:nvPr/>
        </p:nvSpPr>
        <p:spPr>
          <a:xfrm>
            <a:off x="5107320" y="3907080"/>
            <a:ext cx="69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Rechteck 8"/>
          <p:cNvSpPr/>
          <p:nvPr/>
        </p:nvSpPr>
        <p:spPr>
          <a:xfrm>
            <a:off x="4046400" y="2442960"/>
            <a:ext cx="2825280" cy="704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Anger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Gerade Verbindung mit Pfeil 10"/>
          <p:cNvSpPr/>
          <p:nvPr/>
        </p:nvSpPr>
        <p:spPr>
          <a:xfrm flipV="1">
            <a:off x="3317760" y="2795400"/>
            <a:ext cx="728280" cy="75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9" name="Gerade Verbindung mit Pfeil 11"/>
          <p:cNvSpPr/>
          <p:nvPr/>
        </p:nvSpPr>
        <p:spPr>
          <a:xfrm>
            <a:off x="6872040" y="2795400"/>
            <a:ext cx="583920" cy="75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0" name="Textfeld 12"/>
          <p:cNvSpPr/>
          <p:nvPr/>
        </p:nvSpPr>
        <p:spPr>
          <a:xfrm>
            <a:off x="3130920" y="2927520"/>
            <a:ext cx="69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Textfeld 13"/>
          <p:cNvSpPr/>
          <p:nvPr/>
        </p:nvSpPr>
        <p:spPr>
          <a:xfrm>
            <a:off x="7053480" y="2805120"/>
            <a:ext cx="69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Inhaltsplatzhalter 2"/>
          <p:cNvSpPr/>
          <p:nvPr/>
        </p:nvSpPr>
        <p:spPr>
          <a:xfrm>
            <a:off x="1780560" y="164556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Aggregating the occasion specific mean scores into a scale specific mean score.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8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Aggregate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Grafik 2" descr=""/>
          <p:cNvPicPr/>
          <p:nvPr/>
        </p:nvPicPr>
        <p:blipFill>
          <a:blip r:embed="rId1"/>
          <a:srcRect l="5629" t="41917" r="36793" b="16924"/>
          <a:stretch/>
        </p:blipFill>
        <p:spPr>
          <a:xfrm>
            <a:off x="2284560" y="2908440"/>
            <a:ext cx="5263920" cy="240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OK, OK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– aggregating becomes repetitive.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You have now learned how to do it and can hopefully apply it to your own thesis.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808080"/>
                </a:solidFill>
                <a:latin typeface="Arial"/>
              </a:rPr>
              <a:t>For the workshop you can simply copy and paste the code from the documentation on Moodle.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Aggregate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have information on gender and age of participants to characterize the sample.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What can we do with this?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Gender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de-DE" sz="2800" spc="-1" strike="noStrike">
                <a:solidFill>
                  <a:srgbClr val="000000"/>
                </a:solidFill>
                <a:latin typeface="Wingdings"/>
              </a:rPr>
              <a:t>→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 determine relative proportion of the sample per gender affiliation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Age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de-DE" sz="2800" spc="-1" strike="noStrike">
                <a:solidFill>
                  <a:srgbClr val="000000"/>
                </a:solidFill>
                <a:latin typeface="Wingdings"/>
              </a:rPr>
              <a:t>→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 mean age and standard deviation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Characterizing the sample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examine proportions, we can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freq()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freq(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$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variable-of-interest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Please note that we use the freq funtion from the 'summarytools' package.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Characterizing the sample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2" name="Grafik 2" descr=""/>
          <p:cNvPicPr/>
          <p:nvPr/>
        </p:nvPicPr>
        <p:blipFill>
          <a:blip r:embed="rId1"/>
          <a:srcRect l="5564" t="31126" r="46755" b="49995"/>
          <a:stretch/>
        </p:blipFill>
        <p:spPr>
          <a:xfrm>
            <a:off x="2251800" y="2266200"/>
            <a:ext cx="4639680" cy="117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/>
          </p:nvPr>
        </p:nvSpPr>
        <p:spPr>
          <a:xfrm>
            <a:off x="1627920" y="1473840"/>
            <a:ext cx="766800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How we interpret the output: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54.26 % of the sample identifies as female.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37.23 % of the sample identifies as male.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8.51 % of the sample did not respond.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4" name="Grafik 6" descr=""/>
          <p:cNvPicPr/>
          <p:nvPr/>
        </p:nvPicPr>
        <p:blipFill>
          <a:blip r:embed="rId1"/>
          <a:srcRect l="5492" t="36633" r="46755" b="25187"/>
          <a:stretch/>
        </p:blipFill>
        <p:spPr>
          <a:xfrm>
            <a:off x="2251800" y="2298960"/>
            <a:ext cx="4639680" cy="2373840"/>
          </a:xfrm>
          <a:prstGeom prst="rect">
            <a:avLst/>
          </a:prstGeom>
          <a:ln w="0">
            <a:noFill/>
          </a:ln>
        </p:spPr>
      </p:pic>
      <p:sp>
        <p:nvSpPr>
          <p:cNvPr id="405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Characterizing the sample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Rechteck 7"/>
          <p:cNvSpPr/>
          <p:nvPr/>
        </p:nvSpPr>
        <p:spPr>
          <a:xfrm>
            <a:off x="5621760" y="3466800"/>
            <a:ext cx="513360" cy="2095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Rechteck 8"/>
          <p:cNvSpPr/>
          <p:nvPr/>
        </p:nvSpPr>
        <p:spPr>
          <a:xfrm>
            <a:off x="5621760" y="3754440"/>
            <a:ext cx="513360" cy="2095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Rechteck 9"/>
          <p:cNvSpPr/>
          <p:nvPr/>
        </p:nvSpPr>
        <p:spPr>
          <a:xfrm>
            <a:off x="5621760" y="4030200"/>
            <a:ext cx="513360" cy="2095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Rechteck 10"/>
          <p:cNvSpPr/>
          <p:nvPr/>
        </p:nvSpPr>
        <p:spPr>
          <a:xfrm>
            <a:off x="2805480" y="3466800"/>
            <a:ext cx="513360" cy="2095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Rechteck 11"/>
          <p:cNvSpPr/>
          <p:nvPr/>
        </p:nvSpPr>
        <p:spPr>
          <a:xfrm>
            <a:off x="2805480" y="3754440"/>
            <a:ext cx="513360" cy="2095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Rechteck 12"/>
          <p:cNvSpPr/>
          <p:nvPr/>
        </p:nvSpPr>
        <p:spPr>
          <a:xfrm>
            <a:off x="2805480" y="4030200"/>
            <a:ext cx="513360" cy="2095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examine means and standard deviations, we can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skim()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%&gt;% skim(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variable-of-interest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Characterizing the sample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Grafik 7" descr=""/>
          <p:cNvPicPr/>
          <p:nvPr/>
        </p:nvPicPr>
        <p:blipFill>
          <a:blip r:embed="rId1"/>
          <a:srcRect l="5492" t="31786" r="36475" b="49995"/>
          <a:stretch/>
        </p:blipFill>
        <p:spPr>
          <a:xfrm>
            <a:off x="2251800" y="2885040"/>
            <a:ext cx="5305680" cy="106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How we interpret the output: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The average age of participants is 36.6 years (</a:t>
            </a:r>
            <a:r>
              <a:rPr b="0" i="1" lang="de-DE" sz="1800" spc="-1" strike="noStrike">
                <a:solidFill>
                  <a:srgbClr val="000000"/>
                </a:solidFill>
                <a:latin typeface="Arial"/>
              </a:rPr>
              <a:t>SD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= 13.9).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Characterizing the sample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Grafik 2" descr=""/>
          <p:cNvPicPr/>
          <p:nvPr/>
        </p:nvPicPr>
        <p:blipFill>
          <a:blip r:embed="rId1"/>
          <a:srcRect l="5916" t="30686" r="27802" b="30906"/>
          <a:stretch/>
        </p:blipFill>
        <p:spPr>
          <a:xfrm>
            <a:off x="2251800" y="2414880"/>
            <a:ext cx="6060240" cy="2247120"/>
          </a:xfrm>
          <a:prstGeom prst="rect">
            <a:avLst/>
          </a:prstGeom>
          <a:ln w="0">
            <a:noFill/>
          </a:ln>
        </p:spPr>
      </p:pic>
      <p:sp>
        <p:nvSpPr>
          <p:cNvPr id="423" name="Rechteck 9"/>
          <p:cNvSpPr/>
          <p:nvPr/>
        </p:nvSpPr>
        <p:spPr>
          <a:xfrm>
            <a:off x="4926240" y="4146840"/>
            <a:ext cx="398880" cy="5148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Rechteck 10"/>
          <p:cNvSpPr/>
          <p:nvPr/>
        </p:nvSpPr>
        <p:spPr>
          <a:xfrm>
            <a:off x="5325480" y="4146840"/>
            <a:ext cx="398880" cy="5148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summarize descriptive information about our study variables, we have to complete a table like this: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Describing the Study Variables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Grafik 2" descr=""/>
          <p:cNvPicPr/>
          <p:nvPr/>
        </p:nvPicPr>
        <p:blipFill>
          <a:blip r:embed="rId1"/>
          <a:stretch/>
        </p:blipFill>
        <p:spPr>
          <a:xfrm>
            <a:off x="2468160" y="3295080"/>
            <a:ext cx="6249600" cy="274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already know how to examine means and standard deviations via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skim()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Compute the Mean and SD for all study variables and document in in the Descriptive Statistics Table.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Describing the Study Variables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Grafik 10" descr=""/>
          <p:cNvPicPr/>
          <p:nvPr/>
        </p:nvPicPr>
        <p:blipFill>
          <a:blip r:embed="rId1"/>
          <a:srcRect l="5631" t="64516" r="36420" b="16924"/>
          <a:stretch/>
        </p:blipFill>
        <p:spPr>
          <a:xfrm>
            <a:off x="2251800" y="2970720"/>
            <a:ext cx="5263560" cy="107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compute bivariate correlations, we first have to create a new object that consists only of variables that we wish to include: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name-shortened-dataset-cor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 &lt;-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%&gt;%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select(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variable-of-interest1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 variable-of-interest-2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Describing the Study Variables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Grafik 2" descr=""/>
          <p:cNvPicPr/>
          <p:nvPr/>
        </p:nvPicPr>
        <p:blipFill>
          <a:blip r:embed="rId1"/>
          <a:srcRect l="5629" t="30391" r="36889" b="46846"/>
          <a:stretch/>
        </p:blipFill>
        <p:spPr>
          <a:xfrm>
            <a:off x="2260440" y="3159360"/>
            <a:ext cx="5255280" cy="13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H3: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The effect of illegitimate work task on strain anticipation is attenuated by psychological safety.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Our Practice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Rechteck 4"/>
          <p:cNvSpPr/>
          <p:nvPr/>
        </p:nvSpPr>
        <p:spPr>
          <a:xfrm>
            <a:off x="1905120" y="3553920"/>
            <a:ext cx="2825280" cy="704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Illegitimate Work Tasks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Rechteck 5"/>
          <p:cNvSpPr/>
          <p:nvPr/>
        </p:nvSpPr>
        <p:spPr>
          <a:xfrm>
            <a:off x="6043320" y="3553920"/>
            <a:ext cx="2825280" cy="704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Strain Anticipation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Gerade Verbindung mit Pfeil 9"/>
          <p:cNvSpPr/>
          <p:nvPr/>
        </p:nvSpPr>
        <p:spPr>
          <a:xfrm>
            <a:off x="4730760" y="3906360"/>
            <a:ext cx="1312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8" name="Textfeld 22"/>
          <p:cNvSpPr/>
          <p:nvPr/>
        </p:nvSpPr>
        <p:spPr>
          <a:xfrm>
            <a:off x="5107320" y="3907080"/>
            <a:ext cx="69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9" name="Gerade Verbindung mit Pfeil 10"/>
          <p:cNvSpPr/>
          <p:nvPr/>
        </p:nvSpPr>
        <p:spPr>
          <a:xfrm>
            <a:off x="5462280" y="3139200"/>
            <a:ext cx="360" cy="76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0" name="Textfeld 13"/>
          <p:cNvSpPr/>
          <p:nvPr/>
        </p:nvSpPr>
        <p:spPr>
          <a:xfrm>
            <a:off x="5368320" y="3368160"/>
            <a:ext cx="69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Rechteck 14"/>
          <p:cNvSpPr/>
          <p:nvPr/>
        </p:nvSpPr>
        <p:spPr>
          <a:xfrm>
            <a:off x="4049280" y="2434320"/>
            <a:ext cx="2825280" cy="7045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Psychological Safety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compute bivariate correlations, we can now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corr.test()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corr.test(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name-shortened-dataset-cor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Describing the Study Variables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4" name="Grafik 2" descr=""/>
          <p:cNvPicPr/>
          <p:nvPr/>
        </p:nvPicPr>
        <p:blipFill>
          <a:blip r:embed="rId1"/>
          <a:srcRect l="5423" t="40368" r="45054" b="51416"/>
          <a:stretch/>
        </p:blipFill>
        <p:spPr>
          <a:xfrm>
            <a:off x="2260440" y="3150360"/>
            <a:ext cx="5255280" cy="5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Now, we can complete the table summarizing the descriptive statistics: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Describing the Study Variables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9" name="Grafik 6" descr=""/>
          <p:cNvPicPr/>
          <p:nvPr/>
        </p:nvPicPr>
        <p:blipFill>
          <a:blip r:embed="rId1"/>
          <a:srcRect l="9760" t="24517" r="31901" b="34186"/>
          <a:stretch/>
        </p:blipFill>
        <p:spPr>
          <a:xfrm>
            <a:off x="2239920" y="2868480"/>
            <a:ext cx="5333760" cy="241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Hypthesis to statistical model (I)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Inhaltsplatzhalter 2"/>
          <p:cNvSpPr/>
          <p:nvPr/>
        </p:nvSpPr>
        <p:spPr>
          <a:xfrm>
            <a:off x="1780560" y="164556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can address our hypotheses through the regression framework: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H1: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Employees who experience more illegitimate work tasks experience more strain anticipation.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Wingdings"/>
              </a:rPr>
              <a:t>→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Simple linear regression analysis 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Simple linear regression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Inhaltsplatzhalter 2"/>
          <p:cNvSpPr/>
          <p:nvPr/>
        </p:nvSpPr>
        <p:spPr>
          <a:xfrm>
            <a:off x="1780560" y="164556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conduct a simple linear regression analyis, we can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lm()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summary(lm(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outcome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~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predictor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 data =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460" name="Grafik 8" descr=""/>
          <p:cNvPicPr/>
          <p:nvPr/>
        </p:nvPicPr>
        <p:blipFill>
          <a:blip r:embed="rId1"/>
          <a:srcRect l="5713" t="39392" r="44835" b="42122"/>
          <a:stretch/>
        </p:blipFill>
        <p:spPr>
          <a:xfrm>
            <a:off x="2260440" y="3120480"/>
            <a:ext cx="5255280" cy="12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Simple linear regression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Inhaltsplatzhalter 2"/>
          <p:cNvSpPr/>
          <p:nvPr/>
        </p:nvSpPr>
        <p:spPr>
          <a:xfrm>
            <a:off x="1780560" y="164556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How we interpret the output: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There was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a positive direct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effect of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illegitimate work tasks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on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strain anticipation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(b=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10.03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 </a:t>
            </a:r>
            <a:r>
              <a:rPr b="0" i="1" lang="de-DE" sz="1800" spc="-1" strike="noStrike">
                <a:solidFill>
                  <a:srgbClr val="ff0000"/>
                </a:solidFill>
                <a:latin typeface="Arial"/>
              </a:rPr>
              <a:t>SE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 =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2.73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 </a:t>
            </a:r>
            <a:r>
              <a:rPr b="0" i="1" lang="de-DE" sz="1800" spc="-1" strike="noStrike">
                <a:solidFill>
                  <a:srgbClr val="ff0000"/>
                </a:solidFill>
                <a:latin typeface="Arial"/>
              </a:rPr>
              <a:t>p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 &lt;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.001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6" name="Grafik 2" descr=""/>
          <p:cNvPicPr/>
          <p:nvPr/>
        </p:nvPicPr>
        <p:blipFill>
          <a:blip r:embed="rId1"/>
          <a:srcRect l="6189" t="45095" r="45709" b="10135"/>
          <a:stretch/>
        </p:blipFill>
        <p:spPr>
          <a:xfrm>
            <a:off x="2373120" y="2220840"/>
            <a:ext cx="4397400" cy="2619360"/>
          </a:xfrm>
          <a:prstGeom prst="rect">
            <a:avLst/>
          </a:prstGeom>
          <a:ln w="0">
            <a:noFill/>
          </a:ln>
        </p:spPr>
      </p:pic>
      <p:sp>
        <p:nvSpPr>
          <p:cNvPr id="467" name="Rechteck 11"/>
          <p:cNvSpPr/>
          <p:nvPr/>
        </p:nvSpPr>
        <p:spPr>
          <a:xfrm>
            <a:off x="3140640" y="3743640"/>
            <a:ext cx="653400" cy="1508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Rechteck 12"/>
          <p:cNvSpPr/>
          <p:nvPr/>
        </p:nvSpPr>
        <p:spPr>
          <a:xfrm>
            <a:off x="3794400" y="3743640"/>
            <a:ext cx="744480" cy="1508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Rechteck 13"/>
          <p:cNvSpPr/>
          <p:nvPr/>
        </p:nvSpPr>
        <p:spPr>
          <a:xfrm>
            <a:off x="5008680" y="3739680"/>
            <a:ext cx="854280" cy="1508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Simple linear regression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Inhaltsplatzhalter 2"/>
          <p:cNvSpPr/>
          <p:nvPr/>
        </p:nvSpPr>
        <p:spPr>
          <a:xfrm>
            <a:off x="1780560" y="164556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If we want to obtain standardized regression coefficients, we first have to standardize the predictor via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scale 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internal-name-for-dataset </a:t>
            </a:r>
            <a:r>
              <a:rPr b="0" lang="de-DE" sz="1700" spc="-1" strike="noStrike">
                <a:solidFill>
                  <a:srgbClr val="ff0000"/>
                </a:solidFill>
                <a:latin typeface="Arial"/>
              </a:rPr>
              <a:t>&lt;-</a:t>
            </a: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 internal-name-for-dataset </a:t>
            </a:r>
            <a:r>
              <a:rPr b="0" lang="de-DE" sz="1700" spc="-1" strike="noStrike">
                <a:solidFill>
                  <a:srgbClr val="ff0000"/>
                </a:solidFill>
                <a:latin typeface="Arial"/>
              </a:rPr>
              <a:t>%&gt;%</a:t>
            </a: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 </a:t>
            </a: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	</a:t>
            </a:r>
            <a:br>
              <a:rPr sz="1700"/>
            </a:b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700" spc="-1" strike="noStrike">
                <a:solidFill>
                  <a:srgbClr val="ff0000"/>
                </a:solidFill>
                <a:latin typeface="Arial"/>
              </a:rPr>
              <a:t>mutate(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predictor_c </a:t>
            </a:r>
            <a:r>
              <a:rPr b="0" lang="de-DE" sz="1700" spc="-1" strike="noStrike">
                <a:solidFill>
                  <a:srgbClr val="ff0000"/>
                </a:solidFill>
                <a:latin typeface="Arial"/>
              </a:rPr>
              <a:t>= scale(</a:t>
            </a: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predictor</a:t>
            </a:r>
            <a:r>
              <a:rPr b="0" lang="de-DE" sz="1700" spc="-1" strike="noStrike">
                <a:solidFill>
                  <a:srgbClr val="ff0000"/>
                </a:solidFill>
                <a:latin typeface="Arial"/>
              </a:rPr>
              <a:t>, center =  T, scale = T)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700" spc="-1" strike="noStrike">
                <a:solidFill>
                  <a:srgbClr val="ff0000"/>
                </a:solidFill>
                <a:latin typeface="Arial"/>
                <a:ea typeface="Noto Sans CJK SC"/>
              </a:rPr>
              <a:t>	</a:t>
            </a:r>
            <a:r>
              <a:rPr b="0" lang="de-DE" sz="1700" spc="-1" strike="noStrike">
                <a:solidFill>
                  <a:srgbClr val="ff0000"/>
                </a:solidFill>
                <a:latin typeface="Arial"/>
                <a:ea typeface="Noto Sans CJK SC"/>
              </a:rPr>
              <a:t>	</a:t>
            </a: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, outcome_c </a:t>
            </a:r>
            <a:r>
              <a:rPr b="0" lang="de-DE" sz="1700" spc="-1" strike="noStrike">
                <a:solidFill>
                  <a:srgbClr val="ff0000"/>
                </a:solidFill>
                <a:latin typeface="Arial"/>
              </a:rPr>
              <a:t>= scale(</a:t>
            </a:r>
            <a:r>
              <a:rPr b="0" lang="de-DE" sz="1700" spc="-1" strike="noStrike">
                <a:solidFill>
                  <a:srgbClr val="808080"/>
                </a:solidFill>
                <a:latin typeface="Arial"/>
              </a:rPr>
              <a:t>outcome</a:t>
            </a:r>
            <a:r>
              <a:rPr b="0" lang="de-DE" sz="1700" spc="-1" strike="noStrike">
                <a:solidFill>
                  <a:srgbClr val="ff0000"/>
                </a:solidFill>
                <a:latin typeface="Arial"/>
              </a:rPr>
              <a:t>, center =  T, scale = T)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700" spc="-1" strike="noStrike">
                <a:solidFill>
                  <a:srgbClr val="ff0000"/>
                </a:solidFill>
                <a:latin typeface="Arial"/>
              </a:rPr>
              <a:t>	</a:t>
            </a:r>
            <a:r>
              <a:rPr b="0" lang="de-DE" sz="17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700" spc="-1" strike="noStrike">
                <a:solidFill>
                  <a:srgbClr val="000000"/>
                </a:solidFill>
                <a:latin typeface="Arial"/>
              </a:rPr>
              <a:t>If we standardize study variables, we substract the mean and deviate by the standard deviation and therefore change their scaling.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1864800" y="3240360"/>
            <a:ext cx="4078800" cy="131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Simple linear regression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Inhaltsplatzhalter 2"/>
          <p:cNvSpPr/>
          <p:nvPr/>
        </p:nvSpPr>
        <p:spPr>
          <a:xfrm>
            <a:off x="1780560" y="164556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can now obtain standardized regression coefficients by entering our standardized predictor into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lm()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summary(lm(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outcome_s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~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predictor_s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 data =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internal-name-dataset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2193840" y="3272400"/>
            <a:ext cx="4435560" cy="91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5380560" y="3167640"/>
            <a:ext cx="2836440" cy="1741320"/>
          </a:xfrm>
          <a:prstGeom prst="rect">
            <a:avLst/>
          </a:prstGeom>
          <a:ln w="0">
            <a:noFill/>
          </a:ln>
        </p:spPr>
      </p:pic>
      <p:sp>
        <p:nvSpPr>
          <p:cNvPr id="483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Inhaltsplatzhalter 2"/>
          <p:cNvSpPr/>
          <p:nvPr/>
        </p:nvSpPr>
        <p:spPr>
          <a:xfrm>
            <a:off x="1627920" y="1565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Simple linear regression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Inhaltsplatzhalter 2"/>
          <p:cNvSpPr/>
          <p:nvPr/>
        </p:nvSpPr>
        <p:spPr>
          <a:xfrm>
            <a:off x="1780560" y="164556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Standardization changes the interpretation of our effects but not significance levels: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7f7f7f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Standardizing regression coefficients allows one to compare the importance of multiple predictors (multiple linear regression).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grpSp>
        <p:nvGrpSpPr>
          <p:cNvPr id="488" name="Gruppieren 9"/>
          <p:cNvGrpSpPr/>
          <p:nvPr/>
        </p:nvGrpSpPr>
        <p:grpSpPr>
          <a:xfrm>
            <a:off x="1764720" y="3120120"/>
            <a:ext cx="3039840" cy="1768320"/>
            <a:chOff x="1764720" y="3120120"/>
            <a:chExt cx="3039840" cy="1768320"/>
          </a:xfrm>
        </p:grpSpPr>
        <p:pic>
          <p:nvPicPr>
            <p:cNvPr id="489" name="Grafik 7" descr=""/>
            <p:cNvPicPr/>
            <p:nvPr/>
          </p:nvPicPr>
          <p:blipFill>
            <a:blip r:embed="rId2"/>
            <a:srcRect l="6189" t="48547" r="48350" b="10135"/>
            <a:stretch/>
          </p:blipFill>
          <p:spPr>
            <a:xfrm>
              <a:off x="1764720" y="3120120"/>
              <a:ext cx="3039840" cy="1768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0" name="Rechteck 10"/>
            <p:cNvSpPr/>
            <p:nvPr/>
          </p:nvSpPr>
          <p:spPr>
            <a:xfrm>
              <a:off x="2392560" y="4082400"/>
              <a:ext cx="502560" cy="118440"/>
            </a:xfrm>
            <a:prstGeom prst="rect">
              <a:avLst/>
            </a:prstGeom>
            <a:noFill/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1" name="Textfeld 11"/>
          <p:cNvSpPr/>
          <p:nvPr/>
        </p:nvSpPr>
        <p:spPr>
          <a:xfrm>
            <a:off x="5304960" y="2774880"/>
            <a:ext cx="35665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(II) Standardized regression coefficients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2" name="Textfeld 13"/>
          <p:cNvSpPr/>
          <p:nvPr/>
        </p:nvSpPr>
        <p:spPr>
          <a:xfrm>
            <a:off x="1661760" y="2774880"/>
            <a:ext cx="35665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(I) Non-standardized regression coefficients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3" name="Textfeld 16"/>
          <p:cNvSpPr/>
          <p:nvPr/>
        </p:nvSpPr>
        <p:spPr>
          <a:xfrm>
            <a:off x="1661760" y="4888080"/>
            <a:ext cx="321012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When illegitimate work tasks increase by one </a:t>
            </a:r>
            <a:r>
              <a:rPr b="0" lang="en-GB" sz="1200" spc="-1" strike="noStrike">
                <a:solidFill>
                  <a:srgbClr val="ff0000"/>
                </a:solidFill>
                <a:latin typeface="Arial"/>
              </a:rPr>
              <a:t>unit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, strain anticipation increases by 10.03 </a:t>
            </a:r>
            <a:r>
              <a:rPr b="0" lang="en-GB" sz="1200" spc="-1" strike="noStrike">
                <a:solidFill>
                  <a:srgbClr val="ff0000"/>
                </a:solidFill>
                <a:latin typeface="Arial"/>
              </a:rPr>
              <a:t>units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 on average.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4" name="Textfeld 17"/>
          <p:cNvSpPr/>
          <p:nvPr/>
        </p:nvSpPr>
        <p:spPr>
          <a:xfrm>
            <a:off x="5304960" y="4888080"/>
            <a:ext cx="3405960" cy="63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When illegitimate work tasks increase by one </a:t>
            </a:r>
            <a:r>
              <a:rPr b="0" lang="en-GB" sz="1200" spc="-1" strike="noStrike">
                <a:solidFill>
                  <a:srgbClr val="ff0000"/>
                </a:solidFill>
                <a:latin typeface="Arial"/>
              </a:rPr>
              <a:t>standard deviation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, strain anticipation increases by 0.38 </a:t>
            </a:r>
            <a:r>
              <a:rPr b="0" lang="en-GB" sz="1200" spc="-1" strike="noStrike">
                <a:solidFill>
                  <a:srgbClr val="ff0000"/>
                </a:solidFill>
                <a:latin typeface="Arial"/>
              </a:rPr>
              <a:t>standard deviations </a:t>
            </a: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on average.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5" name="Gerader Verbinder 19"/>
          <p:cNvSpPr/>
          <p:nvPr/>
        </p:nvSpPr>
        <p:spPr>
          <a:xfrm>
            <a:off x="5011560" y="2774520"/>
            <a:ext cx="360" cy="2814840"/>
          </a:xfrm>
          <a:prstGeom prst="line">
            <a:avLst/>
          </a:prstGeom>
          <a:ln>
            <a:solidFill>
              <a:srgbClr val="00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6" name=""/>
          <p:cNvSpPr/>
          <p:nvPr/>
        </p:nvSpPr>
        <p:spPr>
          <a:xfrm>
            <a:off x="5861160" y="4096440"/>
            <a:ext cx="539640" cy="137160"/>
          </a:xfrm>
          <a:prstGeom prst="rect">
            <a:avLst/>
          </a:prstGeom>
          <a:noFill/>
          <a:ln w="2916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Hypothesis to statistical model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Inhaltsplatzhalter 2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H2: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The effect of illegitimate work task on strain anticipation is partially mediated by anger.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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Mediation analysis via successive multiple linear regression analyis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Can be accomplished manually using lm() or via helper function from the 'psych' package.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Mediation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</a:t>
            </a: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Best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Inhaltsplatzhalter 2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conduct mediation analysis (in one step), we can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mediate()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print(mediate(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outcome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~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 predictor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+ 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mediator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), data =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Note: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mediate()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uses bootstrapping (random) – due to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set.seed()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the result is still always the same.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2260440" y="2809440"/>
            <a:ext cx="4030920" cy="107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explore these hypotheses, we have implemented the following study design: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Our Practice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rafik 5" descr=""/>
          <p:cNvPicPr/>
          <p:nvPr/>
        </p:nvPicPr>
        <p:blipFill>
          <a:blip r:embed="rId1"/>
          <a:srcRect l="0" t="0" r="0" b="24796"/>
          <a:stretch/>
        </p:blipFill>
        <p:spPr>
          <a:xfrm>
            <a:off x="1944000" y="3012120"/>
            <a:ext cx="1352880" cy="1271880"/>
          </a:xfrm>
          <a:prstGeom prst="rect">
            <a:avLst/>
          </a:prstGeom>
          <a:ln w="0">
            <a:noFill/>
          </a:ln>
        </p:spPr>
      </p:pic>
      <p:sp>
        <p:nvSpPr>
          <p:cNvPr id="136" name="Textfeld 6"/>
          <p:cNvSpPr/>
          <p:nvPr/>
        </p:nvSpPr>
        <p:spPr>
          <a:xfrm>
            <a:off x="1766520" y="4325040"/>
            <a:ext cx="16588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BASELINE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t0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37" name="Grafik 14" descr=""/>
          <p:cNvPicPr/>
          <p:nvPr/>
        </p:nvPicPr>
        <p:blipFill>
          <a:blip r:embed="rId2"/>
          <a:srcRect l="0" t="0" r="0" b="15573"/>
          <a:stretch/>
        </p:blipFill>
        <p:spPr>
          <a:xfrm>
            <a:off x="4102560" y="3232080"/>
            <a:ext cx="928440" cy="979560"/>
          </a:xfrm>
          <a:prstGeom prst="rect">
            <a:avLst/>
          </a:prstGeom>
          <a:ln w="0">
            <a:noFill/>
          </a:ln>
        </p:spPr>
      </p:pic>
      <p:pic>
        <p:nvPicPr>
          <p:cNvPr id="138" name="Grafik 17" descr=""/>
          <p:cNvPicPr/>
          <p:nvPr/>
        </p:nvPicPr>
        <p:blipFill>
          <a:blip r:embed="rId3"/>
          <a:srcRect l="0" t="0" r="0" b="15573"/>
          <a:stretch/>
        </p:blipFill>
        <p:spPr>
          <a:xfrm>
            <a:off x="7562160" y="3232080"/>
            <a:ext cx="928440" cy="979560"/>
          </a:xfrm>
          <a:prstGeom prst="rect">
            <a:avLst/>
          </a:prstGeom>
          <a:ln w="0">
            <a:noFill/>
          </a:ln>
        </p:spPr>
      </p:pic>
      <p:pic>
        <p:nvPicPr>
          <p:cNvPr id="139" name="Grafik 18" descr=""/>
          <p:cNvPicPr/>
          <p:nvPr/>
        </p:nvPicPr>
        <p:blipFill>
          <a:blip r:embed="rId4"/>
          <a:srcRect l="0" t="0" r="0" b="15573"/>
          <a:stretch/>
        </p:blipFill>
        <p:spPr>
          <a:xfrm>
            <a:off x="5256000" y="3232080"/>
            <a:ext cx="928440" cy="979560"/>
          </a:xfrm>
          <a:prstGeom prst="rect">
            <a:avLst/>
          </a:prstGeom>
          <a:ln w="0">
            <a:noFill/>
          </a:ln>
        </p:spPr>
      </p:pic>
      <p:pic>
        <p:nvPicPr>
          <p:cNvPr id="140" name="Grafik 19" descr=""/>
          <p:cNvPicPr/>
          <p:nvPr/>
        </p:nvPicPr>
        <p:blipFill>
          <a:blip r:embed="rId5"/>
          <a:srcRect l="0" t="0" r="0" b="15573"/>
          <a:stretch/>
        </p:blipFill>
        <p:spPr>
          <a:xfrm>
            <a:off x="6409080" y="3232080"/>
            <a:ext cx="928440" cy="979560"/>
          </a:xfrm>
          <a:prstGeom prst="rect">
            <a:avLst/>
          </a:prstGeom>
          <a:ln w="0">
            <a:noFill/>
          </a:ln>
        </p:spPr>
      </p:pic>
      <p:sp>
        <p:nvSpPr>
          <p:cNvPr id="141" name="Textfeld 20"/>
          <p:cNvSpPr/>
          <p:nvPr/>
        </p:nvSpPr>
        <p:spPr>
          <a:xfrm>
            <a:off x="3737520" y="4325040"/>
            <a:ext cx="16588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DAILY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t1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2" name="Textfeld 21"/>
          <p:cNvSpPr/>
          <p:nvPr/>
        </p:nvSpPr>
        <p:spPr>
          <a:xfrm>
            <a:off x="4890600" y="4325040"/>
            <a:ext cx="16588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DAILY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t2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3" name="Textfeld 22"/>
          <p:cNvSpPr/>
          <p:nvPr/>
        </p:nvSpPr>
        <p:spPr>
          <a:xfrm>
            <a:off x="6043680" y="4325040"/>
            <a:ext cx="16588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DAILY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t3-t9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4" name="Textfeld 23"/>
          <p:cNvSpPr/>
          <p:nvPr/>
        </p:nvSpPr>
        <p:spPr>
          <a:xfrm>
            <a:off x="7197120" y="4325040"/>
            <a:ext cx="16588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DAILY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t10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5" name="Ellipse 1"/>
          <p:cNvSpPr/>
          <p:nvPr/>
        </p:nvSpPr>
        <p:spPr>
          <a:xfrm>
            <a:off x="6549840" y="3429000"/>
            <a:ext cx="646920" cy="5832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Gerader Verbinder 30"/>
          <p:cNvSpPr/>
          <p:nvPr/>
        </p:nvSpPr>
        <p:spPr>
          <a:xfrm>
            <a:off x="3382200" y="3702960"/>
            <a:ext cx="603360" cy="360"/>
          </a:xfrm>
          <a:prstGeom prst="line">
            <a:avLst/>
          </a:prstGeom>
          <a:ln w="28575">
            <a:solidFill>
              <a:srgbClr val="a6b1c1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7" name="Gerader Verbinder 31"/>
          <p:cNvSpPr/>
          <p:nvPr/>
        </p:nvSpPr>
        <p:spPr>
          <a:xfrm>
            <a:off x="5031360" y="3720600"/>
            <a:ext cx="213120" cy="360"/>
          </a:xfrm>
          <a:prstGeom prst="line">
            <a:avLst/>
          </a:prstGeom>
          <a:ln w="28575">
            <a:solidFill>
              <a:srgbClr val="a6b1c1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8" name="Gerader Verbinder 40"/>
          <p:cNvSpPr/>
          <p:nvPr/>
        </p:nvSpPr>
        <p:spPr>
          <a:xfrm>
            <a:off x="6184440" y="3723120"/>
            <a:ext cx="213120" cy="360"/>
          </a:xfrm>
          <a:prstGeom prst="line">
            <a:avLst/>
          </a:prstGeom>
          <a:ln w="28575">
            <a:solidFill>
              <a:srgbClr val="a6b1c1"/>
            </a:solidFill>
            <a:rou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149" name="Gerade Verbindung mit Pfeil 42"/>
          <p:cNvSpPr/>
          <p:nvPr/>
        </p:nvSpPr>
        <p:spPr>
          <a:xfrm>
            <a:off x="7337880" y="3738600"/>
            <a:ext cx="230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a6b1c1"/>
            </a:solidFill>
            <a:round/>
            <a:tailEnd len="med" type="triangle" w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" descr=""/>
          <p:cNvPicPr/>
          <p:nvPr/>
        </p:nvPicPr>
        <p:blipFill>
          <a:blip r:embed="rId1"/>
          <a:stretch/>
        </p:blipFill>
        <p:spPr>
          <a:xfrm>
            <a:off x="1828800" y="2977200"/>
            <a:ext cx="7315200" cy="1366200"/>
          </a:xfrm>
          <a:prstGeom prst="rect">
            <a:avLst/>
          </a:prstGeom>
          <a:ln w="0">
            <a:noFill/>
          </a:ln>
        </p:spPr>
      </p:pic>
      <p:sp>
        <p:nvSpPr>
          <p:cNvPr id="509" name="PlaceHolder 1"/>
          <p:cNvSpPr>
            <a:spLocks noGrp="1"/>
          </p:cNvSpPr>
          <p:nvPr>
            <p:ph/>
          </p:nvPr>
        </p:nvSpPr>
        <p:spPr>
          <a:xfrm>
            <a:off x="1628280" y="151704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Inhaltsplatzhalter 2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How we interpret the output: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We did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not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 find evidence for an indirect effect of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illegitimate work tasks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on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strain anticipation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via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anger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 </a:t>
            </a:r>
            <a:br>
              <a:rPr sz="1800"/>
            </a:b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(point estimate a*b =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0.84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 95% CI = [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-2.66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;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5.23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] 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11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Mediation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Rechteck 17"/>
          <p:cNvSpPr/>
          <p:nvPr/>
        </p:nvSpPr>
        <p:spPr>
          <a:xfrm>
            <a:off x="2935800" y="4032000"/>
            <a:ext cx="1388880" cy="1548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Rechteck 18"/>
          <p:cNvSpPr/>
          <p:nvPr/>
        </p:nvSpPr>
        <p:spPr>
          <a:xfrm>
            <a:off x="6087600" y="4032000"/>
            <a:ext cx="2370600" cy="15480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Hypothesis to statistical model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Inhaltsplatzhalter 2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H3: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The effect of illegitimate work task on strain anticipation is attenuated by psychological safety.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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Moderation analysis via multiple linear regression analyis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Inhaltsplatzhalter 2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first have to center predictor and moderator via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scale 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internal-name-for-dataset 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&lt;-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 internal-name-for-dataset 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%&gt;%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 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mutate(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predictor_c 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= scale(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predictor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, center =  T, scale = F),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            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moderator_c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 = scale(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moderator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, center = T, scale = F))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7f7f7f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Centering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predictors and continuous moderators (aka substracting the mean) is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mandatory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to ensure meaningful interpretation of the direct effects.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7f7f7f"/>
              </a:buClr>
              <a:buSzPct val="80000"/>
              <a:buFont typeface="Wingdings" charset="2"/>
              <a:buChar char=""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Standardizing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 is </a:t>
            </a: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voluntary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523" name="Grafik 2" descr=""/>
          <p:cNvPicPr/>
          <p:nvPr/>
        </p:nvPicPr>
        <p:blipFill>
          <a:blip r:embed="rId1"/>
          <a:srcRect l="5495" t="39350" r="32210" b="38575"/>
          <a:stretch/>
        </p:blipFill>
        <p:spPr>
          <a:xfrm>
            <a:off x="2260440" y="2764080"/>
            <a:ext cx="5695560" cy="1290960"/>
          </a:xfrm>
          <a:prstGeom prst="rect">
            <a:avLst/>
          </a:prstGeom>
          <a:ln w="0">
            <a:noFill/>
          </a:ln>
        </p:spPr>
      </p:pic>
      <p:sp>
        <p:nvSpPr>
          <p:cNvPr id="524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Moderation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Inhaltsplatzhalter 2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conduct moderation analysis, we can now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lm 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summary(lm(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outcome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~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predictor_c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*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moderator_c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 data =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internal-name-for-dataset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29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Moderation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Grafik 11" descr=""/>
          <p:cNvPicPr/>
          <p:nvPr/>
        </p:nvPicPr>
        <p:blipFill>
          <a:blip r:embed="rId1"/>
          <a:srcRect l="5418" t="55688" r="32287" b="31032"/>
          <a:stretch/>
        </p:blipFill>
        <p:spPr>
          <a:xfrm>
            <a:off x="2260440" y="3245040"/>
            <a:ext cx="5695560" cy="77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Inhaltsplatzhalter 2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How we interpret the output: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The data did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not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 support a moderation effect of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psychological safety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on the relationship between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illegitimate work tasks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and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strain anticipation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(b =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-0.10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 </a:t>
            </a:r>
            <a:r>
              <a:rPr b="0" i="1" lang="de-DE" sz="1800" spc="-1" strike="noStrike">
                <a:solidFill>
                  <a:srgbClr val="ff0000"/>
                </a:solidFill>
                <a:latin typeface="Arial"/>
              </a:rPr>
              <a:t>SE 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= </a:t>
            </a:r>
            <a:r>
              <a:rPr b="0" lang="de-DE" sz="1800" spc="-1" strike="noStrike">
                <a:solidFill>
                  <a:srgbClr val="808080"/>
                </a:solidFill>
                <a:latin typeface="Arial"/>
              </a:rPr>
              <a:t>2.87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, </a:t>
            </a:r>
            <a:r>
              <a:rPr b="0" i="1" lang="de-DE" sz="1800" spc="-1" strike="noStrike">
                <a:solidFill>
                  <a:srgbClr val="ff0000"/>
                </a:solidFill>
                <a:latin typeface="Arial"/>
              </a:rPr>
              <a:t>p</a:t>
            </a:r>
            <a:r>
              <a:rPr b="0" lang="de-DE" sz="1800" spc="-1" strike="noStrike">
                <a:solidFill>
                  <a:srgbClr val="ff0000"/>
                </a:solidFill>
                <a:latin typeface="Arial"/>
              </a:rPr>
              <a:t> &gt; .05).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35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Moderation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Grafik 2" descr=""/>
          <p:cNvPicPr/>
          <p:nvPr/>
        </p:nvPicPr>
        <p:blipFill>
          <a:blip r:embed="rId1"/>
          <a:srcRect l="6029" t="33031" r="32744" b="16921"/>
          <a:stretch/>
        </p:blipFill>
        <p:spPr>
          <a:xfrm>
            <a:off x="2260440" y="2191680"/>
            <a:ext cx="5597640" cy="2928240"/>
          </a:xfrm>
          <a:prstGeom prst="rect">
            <a:avLst/>
          </a:prstGeom>
          <a:ln w="0">
            <a:noFill/>
          </a:ln>
        </p:spPr>
      </p:pic>
      <p:sp>
        <p:nvSpPr>
          <p:cNvPr id="539" name="Rechteck 9"/>
          <p:cNvSpPr/>
          <p:nvPr/>
        </p:nvSpPr>
        <p:spPr>
          <a:xfrm>
            <a:off x="3546000" y="3945960"/>
            <a:ext cx="653400" cy="1508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Rechteck 10"/>
          <p:cNvSpPr/>
          <p:nvPr/>
        </p:nvSpPr>
        <p:spPr>
          <a:xfrm>
            <a:off x="4199760" y="3945960"/>
            <a:ext cx="744480" cy="1508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Rechteck 12"/>
          <p:cNvSpPr/>
          <p:nvPr/>
        </p:nvSpPr>
        <p:spPr>
          <a:xfrm>
            <a:off x="5414040" y="3942000"/>
            <a:ext cx="602640" cy="15084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rafik 18" descr=""/>
          <p:cNvPicPr/>
          <p:nvPr/>
        </p:nvPicPr>
        <p:blipFill>
          <a:blip r:embed="rId1"/>
          <a:srcRect l="5572" t="43525" r="32438" b="30527"/>
          <a:stretch/>
        </p:blipFill>
        <p:spPr>
          <a:xfrm>
            <a:off x="2260440" y="2761200"/>
            <a:ext cx="5667480" cy="1517760"/>
          </a:xfrm>
          <a:prstGeom prst="rect">
            <a:avLst/>
          </a:prstGeom>
          <a:ln w="0">
            <a:noFill/>
          </a:ln>
        </p:spPr>
      </p:pic>
      <p:sp>
        <p:nvSpPr>
          <p:cNvPr id="543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Inhaltsplatzhalter 2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visualize the moderation effect, we can use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interact_plot()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interact_plot(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lm(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outcome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~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predictor_c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*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moderator_c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, data = 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internal-name-for-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dataset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),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pred = 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predictor_c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modx =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 moderator_c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interval =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 T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45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Moderation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</a:t>
            </a: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Best </a:t>
            </a: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Sidenote: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We visualized the effect for demonstartion purposes. If you have a non significant moderation effect it is likely not necessary to visualize it.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Inhaltsplatzhalter 2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50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Moderation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Grafik 7" descr=""/>
          <p:cNvPicPr/>
          <p:nvPr/>
        </p:nvPicPr>
        <p:blipFill>
          <a:blip r:embed="rId1"/>
          <a:stretch/>
        </p:blipFill>
        <p:spPr>
          <a:xfrm>
            <a:off x="1780560" y="1114560"/>
            <a:ext cx="6632640" cy="409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/>
          </p:nvPr>
        </p:nvSpPr>
        <p:spPr>
          <a:xfrm>
            <a:off x="1600200" y="914400"/>
            <a:ext cx="7086600" cy="502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Inhaltsplatzhalter 4"/>
          <p:cNvSpPr/>
          <p:nvPr/>
        </p:nvSpPr>
        <p:spPr>
          <a:xfrm>
            <a:off x="1780560" y="1177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Moderation can also be understood as a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conditional effect. Evaluate with 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Johnson-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Neyman intervals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johnson_newman(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lm(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outcome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~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predictor_c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*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moderator_c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, data = 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internal-name-for-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dataset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),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pred = 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predictor_c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modx =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 moderator_c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,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	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control.fdr =</a:t>
            </a:r>
            <a:r>
              <a:rPr b="0" lang="de-DE" sz="1600" spc="-1" strike="noStrike">
                <a:solidFill>
                  <a:srgbClr val="808080"/>
                </a:solidFill>
                <a:latin typeface="Arial"/>
              </a:rPr>
              <a:t> T</a:t>
            </a:r>
            <a:r>
              <a:rPr b="0" lang="de-DE" sz="1600" spc="-1" strike="noStrike">
                <a:solidFill>
                  <a:srgbClr val="ff0000"/>
                </a:solidFill>
                <a:latin typeface="Arial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56" name="Inhaltsplatzhalter 6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Moderation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9" name="" descr=""/>
          <p:cNvPicPr/>
          <p:nvPr/>
        </p:nvPicPr>
        <p:blipFill>
          <a:blip r:embed="rId1"/>
          <a:stretch/>
        </p:blipFill>
        <p:spPr>
          <a:xfrm>
            <a:off x="1909080" y="2611800"/>
            <a:ext cx="4209840" cy="178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br>
              <a:rPr sz="1800"/>
            </a:b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In our case the slope of ILWOTA is not conditional on PYSAFE.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But it could also look like this example: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Inhaltsplatzhalter 9"/>
          <p:cNvSpPr/>
          <p:nvPr/>
        </p:nvSpPr>
        <p:spPr>
          <a:xfrm>
            <a:off x="1780560" y="1645560"/>
            <a:ext cx="736308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62" name="Inhaltsplatzhalter 10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Moderation analysis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1817280" y="1143000"/>
            <a:ext cx="5040720" cy="960480"/>
          </a:xfrm>
          <a:prstGeom prst="rect">
            <a:avLst/>
          </a:prstGeom>
          <a:ln w="0">
            <a:noFill/>
          </a:ln>
        </p:spPr>
      </p:pic>
      <p:pic>
        <p:nvPicPr>
          <p:cNvPr id="566" name="" descr=""/>
          <p:cNvPicPr/>
          <p:nvPr/>
        </p:nvPicPr>
        <p:blipFill>
          <a:blip r:embed="rId2"/>
          <a:stretch/>
        </p:blipFill>
        <p:spPr>
          <a:xfrm>
            <a:off x="2569680" y="3200400"/>
            <a:ext cx="3483000" cy="3673800"/>
          </a:xfrm>
          <a:prstGeom prst="rect">
            <a:avLst/>
          </a:prstGeom>
          <a:ln w="0">
            <a:noFill/>
          </a:ln>
        </p:spPr>
      </p:pic>
      <p:pic>
        <p:nvPicPr>
          <p:cNvPr id="567" name="" descr=""/>
          <p:cNvPicPr/>
          <p:nvPr/>
        </p:nvPicPr>
        <p:blipFill>
          <a:blip r:embed="rId3"/>
          <a:stretch/>
        </p:blipFill>
        <p:spPr>
          <a:xfrm>
            <a:off x="2569680" y="2971800"/>
            <a:ext cx="3699720" cy="390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Document your environment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Inhaltsplatzhalter 2"/>
          <p:cNvSpPr/>
          <p:nvPr/>
        </p:nvSpPr>
        <p:spPr>
          <a:xfrm>
            <a:off x="3853080" y="1645560"/>
            <a:ext cx="5290560" cy="23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70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Resources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1"/>
          <a:stretch/>
        </p:blipFill>
        <p:spPr>
          <a:xfrm>
            <a:off x="1680840" y="2286000"/>
            <a:ext cx="7192800" cy="41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We have recruited </a:t>
            </a: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N = 94 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employees to participate in the study.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To characterize the sample, we assessed the following information: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Our Practice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3" name="Tabelle 5"/>
          <p:cNvGraphicFramePr/>
          <p:nvPr/>
        </p:nvGraphicFramePr>
        <p:xfrm>
          <a:off x="1680840" y="4148280"/>
          <a:ext cx="7193520" cy="1482840"/>
        </p:xfrm>
        <a:graphic>
          <a:graphicData uri="http://schemas.openxmlformats.org/drawingml/2006/table">
            <a:tbl>
              <a:tblPr/>
              <a:tblGrid>
                <a:gridCol w="2100960"/>
                <a:gridCol w="509256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Variable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Question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 row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ST_GENDER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What gender do you identify with the most?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 v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= female; 2 = male; 3 = not listed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ST_AGE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How old are you?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Functions and other concerns: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check documentation of function / package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ask the community (e.g. via stackoverflow)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Inhaltsplatzhalter 13"/>
          <p:cNvSpPr/>
          <p:nvPr/>
        </p:nvSpPr>
        <p:spPr>
          <a:xfrm>
            <a:off x="3853080" y="1645560"/>
            <a:ext cx="5290560" cy="23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Programming in R: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https://r4ds.had.co.nz/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76" name="Inhaltsplatzhalter 14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Resources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9" name="Picture 1" descr="Buy from amazon"/>
          <p:cNvPicPr/>
          <p:nvPr/>
        </p:nvPicPr>
        <p:blipFill>
          <a:blip r:embed="rId1"/>
          <a:stretch/>
        </p:blipFill>
        <p:spPr>
          <a:xfrm>
            <a:off x="1950840" y="1493280"/>
            <a:ext cx="1650600" cy="247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Reproducibility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: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use Rprojects, not setwd()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use RMarkdown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never load packages or install datasets through the graphical user interface without documenting executed functions in script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object changes → new object name (we didn’t do that)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use seeds for random parts (e.g. bootstrapping)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document your environment (be a Pro: use Docker for full reproducability)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Best Practices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de-DE" sz="2800" spc="-1" strike="noStrike">
                <a:solidFill>
                  <a:srgbClr val="000000"/>
                </a:solidFill>
                <a:latin typeface="Arial"/>
              </a:rPr>
              <a:t>Readability: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RMarkdown →</a:t>
            </a: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 use headings sub-headings to clarify 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structure: packages, data, tidying, analyses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only keep code that is necessary and works to ensure specificity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7f7f7f"/>
              </a:buClr>
              <a:buSzPct val="80000"/>
              <a:buFont typeface="Wingdings" charset="2"/>
              <a:buChar char=""/>
              <a:tabLst>
                <a:tab algn="l" pos="0"/>
              </a:tabLst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comment throughout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Inhaltsplatzhalter 2"/>
          <p:cNvSpPr/>
          <p:nvPr/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Best Practices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Cranford, J. A., Shrout, P. E., Iida, M., Rafaeli, E., Yip, T., &amp; Bolger, N. (2006). A procedure for evaluating sensitivity to within-person change: Can mood measures in diary studies detect change reliably?. Personality and Social Psychology Bulletin, 32(7), 917-929.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Scott, S.B., Graham-Engeland, J.E., Engeland, C.G. et al. (2015). The Effects of Stress on Cognitive Aging, Physiology and Emotion (ESCAPE) Project. BMC Psychiatry 15(146). doi: 10.1186/s12888-015-0497-7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r>
              <a:rPr b="0" lang="en-GB" sz="1200" spc="-1" strike="noStrike">
                <a:solidFill>
                  <a:srgbClr val="000000"/>
                </a:solidFill>
                <a:latin typeface="Arial"/>
              </a:rPr>
              <a:t>Semmer, N. K., Tschan, F., Meier, L. L., Facchin, S., &amp; Jacobshagen, N. (2010). Illegitimate tasks and counterproductive work behavior. Applied Psychology: An International Review, 59(1), 70– 96. doi:10.1111/j.1464-0597.2009.00416.x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References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/>
          </p:nvPr>
        </p:nvSpPr>
        <p:spPr>
          <a:xfrm>
            <a:off x="1627920" y="1493280"/>
            <a:ext cx="7515720" cy="511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We have collected information about our study variables via these measures: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buNone/>
              <a:tabLst>
                <a:tab algn="l" pos="0"/>
              </a:tabLst>
            </a:pPr>
            <a:r>
              <a:rPr b="1" lang="en-GB" sz="2200" spc="-1" strike="noStrike">
                <a:solidFill>
                  <a:srgbClr val="000000"/>
                </a:solidFill>
                <a:latin typeface="Arial"/>
              </a:rPr>
              <a:t>(1) Illegitimate Work Tasks </a:t>
            </a:r>
            <a:r>
              <a:rPr b="0" lang="en-GB" sz="2200" spc="-1" strike="noStrike">
                <a:solidFill>
                  <a:srgbClr val="000000"/>
                </a:solidFill>
                <a:latin typeface="Arial"/>
              </a:rPr>
              <a:t>(Semmer et al., 2010)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title"/>
          </p:nvPr>
        </p:nvSpPr>
        <p:spPr>
          <a:xfrm>
            <a:off x="1407600" y="116640"/>
            <a:ext cx="7740000" cy="934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3600" spc="-1" strike="noStrike">
                <a:solidFill>
                  <a:srgbClr val="7f7f7f"/>
                </a:solidFill>
                <a:latin typeface="Arial"/>
              </a:rPr>
              <a:t>Our Practice Data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0" y="1268280"/>
            <a:ext cx="1403280" cy="51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Getting Started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Data Wrangeling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Descriptive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Inference Statistics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Resources &amp; Best Practices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7" name="Tabelle 5"/>
          <p:cNvGraphicFramePr/>
          <p:nvPr/>
        </p:nvGraphicFramePr>
        <p:xfrm>
          <a:off x="1680840" y="3429000"/>
          <a:ext cx="7193520" cy="2595600"/>
        </p:xfrm>
        <a:graphic>
          <a:graphicData uri="http://schemas.openxmlformats.org/drawingml/2006/table">
            <a:tbl>
              <a:tblPr/>
              <a:tblGrid>
                <a:gridCol w="2100960"/>
                <a:gridCol w="5092560"/>
              </a:tblGrid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Variable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Item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-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Today, I had to take care of work tasks, which … 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DA_ILWOTA_01_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should have been done by someone else.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DA_ILWOTA_02</a:t>
                      </a: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went too far and should not have been expected from me.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DA_ILWOTA_03</a:t>
                      </a: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would not exist, if other people made less mistakes.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DA_ILWOTA_04</a:t>
                      </a: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_</a:t>
                      </a: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t1-10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made no sense at all.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 gridSpan="2"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de-DE" sz="14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1 = not at all; 5 = completely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91cc"/>
      </a:dk2>
      <a:lt2>
        <a:srgbClr val="c0c0c0"/>
      </a:lt2>
      <a:accent1>
        <a:srgbClr val="185b8d"/>
      </a:accent1>
      <a:accent2>
        <a:srgbClr val="0091cc"/>
      </a:accent2>
      <a:accent3>
        <a:srgbClr val="ffffff"/>
      </a:accent3>
      <a:accent4>
        <a:srgbClr val="000000"/>
      </a:accent4>
      <a:accent5>
        <a:srgbClr val="abb5c5"/>
      </a:accent5>
      <a:accent6>
        <a:srgbClr val="0083b9"/>
      </a:accent6>
      <a:hlink>
        <a:srgbClr val="b5b5b5"/>
      </a:hlink>
      <a:folHlink>
        <a:srgbClr val="ffd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91cc"/>
      </a:dk2>
      <a:lt2>
        <a:srgbClr val="c0c0c0"/>
      </a:lt2>
      <a:accent1>
        <a:srgbClr val="185b8d"/>
      </a:accent1>
      <a:accent2>
        <a:srgbClr val="0091cc"/>
      </a:accent2>
      <a:accent3>
        <a:srgbClr val="ffffff"/>
      </a:accent3>
      <a:accent4>
        <a:srgbClr val="000000"/>
      </a:accent4>
      <a:accent5>
        <a:srgbClr val="abb5c5"/>
      </a:accent5>
      <a:accent6>
        <a:srgbClr val="0083b9"/>
      </a:accent6>
      <a:hlink>
        <a:srgbClr val="b5b5b5"/>
      </a:hlink>
      <a:folHlink>
        <a:srgbClr val="ffd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91cc"/>
      </a:dk2>
      <a:lt2>
        <a:srgbClr val="c0c0c0"/>
      </a:lt2>
      <a:accent1>
        <a:srgbClr val="185b8d"/>
      </a:accent1>
      <a:accent2>
        <a:srgbClr val="0091cc"/>
      </a:accent2>
      <a:accent3>
        <a:srgbClr val="ffffff"/>
      </a:accent3>
      <a:accent4>
        <a:srgbClr val="000000"/>
      </a:accent4>
      <a:accent5>
        <a:srgbClr val="abb5c5"/>
      </a:accent5>
      <a:accent6>
        <a:srgbClr val="0083b9"/>
      </a:accent6>
      <a:hlink>
        <a:srgbClr val="b5b5b5"/>
      </a:hlink>
      <a:folHlink>
        <a:srgbClr val="ffd6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5001</TotalTime>
  <Application>LibreOffice/7.3.7.2$Linux_X86_64 LibreOffice_project/30$Build-2</Application>
  <AppVersion>15.0000</AppVersion>
  <Words>5595</Words>
  <Paragraphs>2834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2022-02-04T16:21:43Z</dcterms:created>
  <dc:creator>Caroline Gahrmann</dc:creator>
  <dc:description/>
  <dc:language>en-US</dc:language>
  <cp:lastModifiedBy>Bernhard Piskernik</cp:lastModifiedBy>
  <dcterms:modified xsi:type="dcterms:W3CDTF">2024-02-15T15:11:53Z</dcterms:modified>
  <cp:revision>50</cp:revision>
  <dc:subject/>
  <dc:title>R-Workshop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59</vt:i4>
  </property>
  <property fmtid="{D5CDD505-2E9C-101B-9397-08002B2CF9AE}" pid="3" name="PresentationFormat">
    <vt:lpwstr>Bildschirmpräsentation (4:3)</vt:lpwstr>
  </property>
  <property fmtid="{D5CDD505-2E9C-101B-9397-08002B2CF9AE}" pid="4" name="Slides">
    <vt:i4>80</vt:i4>
  </property>
</Properties>
</file>